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5"/>
  </p:notesMasterIdLst>
  <p:sldIdLst>
    <p:sldId id="256" r:id="rId3"/>
    <p:sldId id="267" r:id="rId4"/>
    <p:sldId id="266" r:id="rId5"/>
    <p:sldId id="258" r:id="rId6"/>
    <p:sldId id="278" r:id="rId7"/>
    <p:sldId id="279" r:id="rId8"/>
    <p:sldId id="290" r:id="rId9"/>
    <p:sldId id="280" r:id="rId10"/>
    <p:sldId id="291" r:id="rId11"/>
    <p:sldId id="292" r:id="rId12"/>
    <p:sldId id="293" r:id="rId13"/>
    <p:sldId id="294" r:id="rId14"/>
    <p:sldId id="295" r:id="rId15"/>
    <p:sldId id="296" r:id="rId16"/>
    <p:sldId id="281" r:id="rId17"/>
    <p:sldId id="297" r:id="rId18"/>
    <p:sldId id="298" r:id="rId19"/>
    <p:sldId id="269" r:id="rId20"/>
    <p:sldId id="299" r:id="rId21"/>
    <p:sldId id="300" r:id="rId22"/>
    <p:sldId id="301" r:id="rId23"/>
    <p:sldId id="302" r:id="rId24"/>
    <p:sldId id="303" r:id="rId25"/>
    <p:sldId id="282" r:id="rId26"/>
    <p:sldId id="304" r:id="rId27"/>
    <p:sldId id="315" r:id="rId28"/>
    <p:sldId id="305" r:id="rId29"/>
    <p:sldId id="306" r:id="rId30"/>
    <p:sldId id="316" r:id="rId31"/>
    <p:sldId id="307" r:id="rId32"/>
    <p:sldId id="308" r:id="rId33"/>
    <p:sldId id="283" r:id="rId34"/>
    <p:sldId id="284" r:id="rId35"/>
    <p:sldId id="309" r:id="rId36"/>
    <p:sldId id="285" r:id="rId37"/>
    <p:sldId id="310" r:id="rId38"/>
    <p:sldId id="287" r:id="rId39"/>
    <p:sldId id="311" r:id="rId40"/>
    <p:sldId id="317" r:id="rId41"/>
    <p:sldId id="312" r:id="rId42"/>
    <p:sldId id="314" r:id="rId43"/>
    <p:sldId id="318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BB0"/>
    <a:srgbClr val="FFE79D"/>
    <a:srgbClr val="FFECB2"/>
    <a:srgbClr val="FFE5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89" autoAdjust="0"/>
    <p:restoredTop sz="94660"/>
  </p:normalViewPr>
  <p:slideViewPr>
    <p:cSldViewPr snapToGrid="0">
      <p:cViewPr varScale="1">
        <p:scale>
          <a:sx n="68" d="100"/>
          <a:sy n="68" d="100"/>
        </p:scale>
        <p:origin x="-111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B167A-B188-43B3-BE3A-1B446F8B8339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71122-54EE-4B8D-A16D-607D656E5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208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8EA237-A359-4CC0-951A-F3A14D13DA2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ree photo retro table wood background pattern">
            <a:extLst>
              <a:ext uri="{FF2B5EF4-FFF2-40B4-BE49-F238E27FC236}">
                <a16:creationId xmlns:a16="http://schemas.microsoft.com/office/drawing/2014/main" xmlns="" id="{5EDBD09C-5D78-446C-B9CE-23C813F563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alphaModFix amt="8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DAE47398-2B53-496F-AFCE-BB8180EE588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02" b="95936" l="262" r="99052">
                        <a14:foregroundMark x1="18411" y1="8498" x2="20504" y2="11084"/>
                        <a14:foregroundMark x1="9712" y1="25493" x2="9091" y2="27709"/>
                        <a14:foregroundMark x1="294" y1="38670" x2="11871" y2="56527"/>
                        <a14:foregroundMark x1="11871" y1="56527" x2="17135" y2="60345"/>
                        <a14:foregroundMark x1="17135" y1="60345" x2="20209" y2="52217"/>
                        <a14:foregroundMark x1="2387" y1="58621" x2="4284" y2="58990"/>
                        <a14:foregroundMark x1="916" y1="65764" x2="2191" y2="66502"/>
                        <a14:foregroundMark x1="29202" y1="59360" x2="24428" y2="68103"/>
                        <a14:foregroundMark x1="24428" y1="68103" x2="24003" y2="69951"/>
                        <a14:foregroundMark x1="6998" y1="72537" x2="8502" y2="74384"/>
                        <a14:foregroundMark x1="9908" y1="78202" x2="12590" y2="80049"/>
                        <a14:foregroundMark x1="3303" y1="74754" x2="6115" y2="78202"/>
                        <a14:foregroundMark x1="41203" y1="6650" x2="42315" y2="32266"/>
                        <a14:foregroundMark x1="50000" y1="20936" x2="50491" y2="16749"/>
                        <a14:foregroundMark x1="58404" y1="19458" x2="58404" y2="29187"/>
                        <a14:foregroundMark x1="67201" y1="22783" x2="66808" y2="28079"/>
                        <a14:foregroundMark x1="75703" y1="20936" x2="75801" y2="27340"/>
                        <a14:foregroundMark x1="80903" y1="19089" x2="80903" y2="24754"/>
                        <a14:foregroundMark x1="90092" y1="19828" x2="90092" y2="24754"/>
                        <a14:foregroundMark x1="90386" y1="3202" x2="90386" y2="3571"/>
                        <a14:foregroundMark x1="94604" y1="14901" x2="94604" y2="22044"/>
                        <a14:foregroundMark x1="41302" y1="60468" x2="41105" y2="67980"/>
                        <a14:foregroundMark x1="49411" y1="65394" x2="49313" y2="69951"/>
                        <a14:foregroundMark x1="54513" y1="61946" x2="54284" y2="67980"/>
                        <a14:foregroundMark x1="58012" y1="67611" x2="57685" y2="72906"/>
                        <a14:foregroundMark x1="66285" y1="63916" x2="66285" y2="66872"/>
                        <a14:foregroundMark x1="75605" y1="70690" x2="75114" y2="73276"/>
                        <a14:foregroundMark x1="75997" y1="95567" x2="76586" y2="95567"/>
                        <a14:foregroundMark x1="85513" y1="63547" x2="84794" y2="66872"/>
                        <a14:foregroundMark x1="93591" y1="63547" x2="93002" y2="70690"/>
                        <a14:foregroundMark x1="99084" y1="67980" x2="98986" y2="75493"/>
                        <a14:foregroundMark x1="40713" y1="95567" x2="47155" y2="95936"/>
                        <a14:foregroundMark x1="47155" y1="95936" x2="52910" y2="95567"/>
                        <a14:foregroundMark x1="52910" y1="95567" x2="63571" y2="95567"/>
                        <a14:foregroundMark x1="63571" y1="95567" x2="68901" y2="95074"/>
                        <a14:foregroundMark x1="68901" y1="95074" x2="72596" y2="95074"/>
                        <a14:foregroundMark x1="6409" y1="62315" x2="7685" y2="66133"/>
                        <a14:foregroundMark x1="8797" y1="84236" x2="9908" y2="853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81" y="5948217"/>
            <a:ext cx="2934855" cy="66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Graphic 23" descr="Grid lines">
            <a:extLst>
              <a:ext uri="{FF2B5EF4-FFF2-40B4-BE49-F238E27FC236}">
                <a16:creationId xmlns:a16="http://schemas.microsoft.com/office/drawing/2014/main" xmlns="" id="{AA843B7A-CD12-49AD-9416-006E525512B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835" y="11877"/>
            <a:ext cx="12192000" cy="6848168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18D5443A-EF14-49A7-8575-1489CF840CFF}"/>
              </a:ext>
            </a:extLst>
          </p:cNvPr>
          <p:cNvGrpSpPr/>
          <p:nvPr userDrawn="1"/>
        </p:nvGrpSpPr>
        <p:grpSpPr>
          <a:xfrm>
            <a:off x="9825008" y="317793"/>
            <a:ext cx="2051243" cy="2015076"/>
            <a:chOff x="9825008" y="317793"/>
            <a:chExt cx="2051243" cy="2015076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C3BC46D8-52E8-4343-8BE1-6A4CDB652743}"/>
                </a:ext>
              </a:extLst>
            </p:cNvPr>
            <p:cNvGrpSpPr/>
            <p:nvPr userDrawn="1"/>
          </p:nvGrpSpPr>
          <p:grpSpPr>
            <a:xfrm>
              <a:off x="9825008" y="353961"/>
              <a:ext cx="2051243" cy="425938"/>
              <a:chOff x="9825008" y="353961"/>
              <a:chExt cx="2051243" cy="425938"/>
            </a:xfrm>
          </p:grpSpPr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xmlns="" id="{E6E80D27-A7A2-4A55-8F7E-D396F915B2F0}"/>
                  </a:ext>
                </a:extLst>
              </p:cNvPr>
              <p:cNvCxnSpPr/>
              <p:nvPr userDrawn="1"/>
            </p:nvCxnSpPr>
            <p:spPr>
              <a:xfrm>
                <a:off x="10284542" y="353961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xmlns="" id="{F7A21766-7DBF-4013-BED6-9A529175CE9E}"/>
                  </a:ext>
                </a:extLst>
              </p:cNvPr>
              <p:cNvCxnSpPr/>
              <p:nvPr userDrawn="1"/>
            </p:nvCxnSpPr>
            <p:spPr>
              <a:xfrm>
                <a:off x="10113826" y="501445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xmlns="" id="{B11D3201-CCBF-459F-8490-A970D2E7CA0E}"/>
                  </a:ext>
                </a:extLst>
              </p:cNvPr>
              <p:cNvCxnSpPr/>
              <p:nvPr userDrawn="1"/>
            </p:nvCxnSpPr>
            <p:spPr>
              <a:xfrm>
                <a:off x="9972670" y="639097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xmlns="" id="{75A9F9B6-6BD4-4E60-9AE0-63B9E31DBA92}"/>
                  </a:ext>
                </a:extLst>
              </p:cNvPr>
              <p:cNvCxnSpPr/>
              <p:nvPr userDrawn="1"/>
            </p:nvCxnSpPr>
            <p:spPr>
              <a:xfrm>
                <a:off x="9825008" y="779899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xmlns="" id="{AF991125-8702-422C-8FEE-FB02A16432DE}"/>
                </a:ext>
              </a:extLst>
            </p:cNvPr>
            <p:cNvGrpSpPr/>
            <p:nvPr userDrawn="1"/>
          </p:nvGrpSpPr>
          <p:grpSpPr>
            <a:xfrm rot="5400000" flipV="1">
              <a:off x="10603264" y="1094282"/>
              <a:ext cx="2015076" cy="462098"/>
              <a:chOff x="10019070" y="353980"/>
              <a:chExt cx="2015076" cy="462098"/>
            </a:xfrm>
          </p:grpSpPr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xmlns="" id="{CB4965C1-67D6-47D2-A2DF-7A426FEDBF96}"/>
                  </a:ext>
                </a:extLst>
              </p:cNvPr>
              <p:cNvCxnSpPr/>
              <p:nvPr userDrawn="1"/>
            </p:nvCxnSpPr>
            <p:spPr>
              <a:xfrm>
                <a:off x="10442437" y="353980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xmlns="" id="{D98E5809-D8DC-482A-AC1F-0CF34D9B0D87}"/>
                  </a:ext>
                </a:extLst>
              </p:cNvPr>
              <p:cNvCxnSpPr/>
              <p:nvPr userDrawn="1"/>
            </p:nvCxnSpPr>
            <p:spPr>
              <a:xfrm>
                <a:off x="10298034" y="501466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xmlns="" id="{7EFE0082-3AC6-49E3-A05B-20E3E2E5A61A}"/>
                  </a:ext>
                </a:extLst>
              </p:cNvPr>
              <p:cNvCxnSpPr/>
              <p:nvPr userDrawn="1"/>
            </p:nvCxnSpPr>
            <p:spPr>
              <a:xfrm>
                <a:off x="10156873" y="639109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xmlns="" id="{34A1BF91-1D86-4C95-B59F-FB7AB74AB089}"/>
                  </a:ext>
                </a:extLst>
              </p:cNvPr>
              <p:cNvCxnSpPr/>
              <p:nvPr userDrawn="1"/>
            </p:nvCxnSpPr>
            <p:spPr>
              <a:xfrm>
                <a:off x="10019070" y="816078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1A64DAF5-F86B-446F-932D-022487FEB0B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2796646" cy="413543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  <p:extLst>
      <p:ext uri="{BB962C8B-B14F-4D97-AF65-F5344CB8AC3E}">
        <p14:creationId xmlns:p14="http://schemas.microsoft.com/office/powerpoint/2010/main" val="400647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02E32B6-8FCE-4539-937D-EF8146538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2C24D17-C23F-4376-84AE-8F30E98554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836A7D7-0E4A-427F-A8BD-84C612A9D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E51ADD9-4F0E-4360-97A3-D638AB238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1C4781E-8B58-434F-B971-AADC3FB26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361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A233815-A18A-401C-B5AD-F80575E494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A0320BD-1B01-4A1D-803B-1CA776853E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1FAFDFF-446D-477F-AE36-CABC8F98C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1F909AB-3294-4C48-AD67-4C1B64C07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2061276-E24B-46D0-9436-91844B380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7979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4395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gradFill flip="none" rotWithShape="1">
          <a:gsLst>
            <a:gs pos="100000">
              <a:schemeClr val="accent4">
                <a:alpha val="62000"/>
                <a:lumMod val="50000"/>
                <a:lumOff val="50000"/>
              </a:schemeClr>
            </a:gs>
            <a:gs pos="4000">
              <a:schemeClr val="accent4">
                <a:lumMod val="45000"/>
                <a:lumOff val="55000"/>
              </a:schemeClr>
            </a:gs>
            <a:gs pos="67000">
              <a:schemeClr val="accent4">
                <a:lumMod val="30000"/>
                <a:lumOff val="7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218A5E1-8866-4D43-9AC1-5193DDA9B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B895A37-FE0B-43B3-96AB-042A4CC582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BD01472-91A1-4949-B668-BC9D8CACC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57CBF83-9469-479B-92C4-C90769755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8154660-211F-4AEE-A832-7B6BDE44B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2339B7AB-976A-4C12-841A-07A7A4FB186D}"/>
              </a:ext>
            </a:extLst>
          </p:cNvPr>
          <p:cNvGrpSpPr/>
          <p:nvPr userDrawn="1"/>
        </p:nvGrpSpPr>
        <p:grpSpPr>
          <a:xfrm>
            <a:off x="11353800" y="284147"/>
            <a:ext cx="538429" cy="743759"/>
            <a:chOff x="10491147" y="419860"/>
            <a:chExt cx="208348" cy="279325"/>
          </a:xfrm>
          <a:solidFill>
            <a:schemeClr val="accent4">
              <a:alpha val="83000"/>
            </a:schemeClr>
          </a:solidFill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xmlns="" id="{AD7E581A-F22F-44B6-8520-3A5172A4EA83}"/>
                </a:ext>
              </a:extLst>
            </p:cNvPr>
            <p:cNvGrpSpPr/>
            <p:nvPr userDrawn="1"/>
          </p:nvGrpSpPr>
          <p:grpSpPr>
            <a:xfrm>
              <a:off x="10493062" y="419860"/>
              <a:ext cx="206433" cy="43613"/>
              <a:chOff x="7361278" y="1841755"/>
              <a:chExt cx="786384" cy="167148"/>
            </a:xfrm>
            <a:grpFill/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xmlns="" id="{01528ACD-0F12-41B8-AA79-E869358CCB59}"/>
                  </a:ext>
                </a:extLst>
              </p:cNvPr>
              <p:cNvSpPr/>
              <p:nvPr userDrawn="1"/>
            </p:nvSpPr>
            <p:spPr>
              <a:xfrm>
                <a:off x="7361278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xmlns="" id="{925B616F-DA8F-481E-83CA-415C0B9179E4}"/>
                  </a:ext>
                </a:extLst>
              </p:cNvPr>
              <p:cNvSpPr/>
              <p:nvPr userDrawn="1"/>
            </p:nvSpPr>
            <p:spPr>
              <a:xfrm>
                <a:off x="7672174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xmlns="" id="{38228BB3-D3C9-42B0-9F4D-4B69B048DDB3}"/>
                  </a:ext>
                </a:extLst>
              </p:cNvPr>
              <p:cNvSpPr/>
              <p:nvPr userDrawn="1"/>
            </p:nvSpPr>
            <p:spPr>
              <a:xfrm>
                <a:off x="7983070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xmlns="" id="{29AB7888-AAED-47F4-B271-5C214A343608}"/>
                </a:ext>
              </a:extLst>
            </p:cNvPr>
            <p:cNvGrpSpPr/>
            <p:nvPr userDrawn="1"/>
          </p:nvGrpSpPr>
          <p:grpSpPr>
            <a:xfrm>
              <a:off x="10491147" y="655572"/>
              <a:ext cx="206433" cy="43613"/>
              <a:chOff x="7361278" y="1841755"/>
              <a:chExt cx="786384" cy="167148"/>
            </a:xfrm>
            <a:grpFill/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xmlns="" id="{1B3D6F14-C394-4F92-8AC8-6B03801CB258}"/>
                  </a:ext>
                </a:extLst>
              </p:cNvPr>
              <p:cNvSpPr/>
              <p:nvPr userDrawn="1"/>
            </p:nvSpPr>
            <p:spPr>
              <a:xfrm>
                <a:off x="7361278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xmlns="" id="{9F44EC21-747D-4B17-9F16-408146F979B5}"/>
                  </a:ext>
                </a:extLst>
              </p:cNvPr>
              <p:cNvSpPr/>
              <p:nvPr userDrawn="1"/>
            </p:nvSpPr>
            <p:spPr>
              <a:xfrm>
                <a:off x="7672174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BE7A03A6-0C43-4DCE-9487-E6A599E9A7E8}"/>
                  </a:ext>
                </a:extLst>
              </p:cNvPr>
              <p:cNvSpPr/>
              <p:nvPr userDrawn="1"/>
            </p:nvSpPr>
            <p:spPr>
              <a:xfrm>
                <a:off x="7983070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xmlns="" id="{FA17210D-B1DE-4CA4-8D81-DA5FCFDCF799}"/>
                </a:ext>
              </a:extLst>
            </p:cNvPr>
            <p:cNvGrpSpPr/>
            <p:nvPr userDrawn="1"/>
          </p:nvGrpSpPr>
          <p:grpSpPr>
            <a:xfrm>
              <a:off x="10493062" y="539156"/>
              <a:ext cx="206433" cy="43613"/>
              <a:chOff x="7361278" y="1841755"/>
              <a:chExt cx="786384" cy="167148"/>
            </a:xfrm>
            <a:grpFill/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xmlns="" id="{ECCFAD02-8863-4782-B5F7-F5C2500D9ED5}"/>
                  </a:ext>
                </a:extLst>
              </p:cNvPr>
              <p:cNvSpPr/>
              <p:nvPr userDrawn="1"/>
            </p:nvSpPr>
            <p:spPr>
              <a:xfrm>
                <a:off x="7361278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DEFDDD4F-C822-485D-9CC9-61B3A7A6D075}"/>
                  </a:ext>
                </a:extLst>
              </p:cNvPr>
              <p:cNvSpPr/>
              <p:nvPr userDrawn="1"/>
            </p:nvSpPr>
            <p:spPr>
              <a:xfrm>
                <a:off x="7672174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334BFFC7-46D9-4C5F-B6B6-0B4B43AC4D6A}"/>
                  </a:ext>
                </a:extLst>
              </p:cNvPr>
              <p:cNvSpPr/>
              <p:nvPr userDrawn="1"/>
            </p:nvSpPr>
            <p:spPr>
              <a:xfrm>
                <a:off x="7983070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2" name="Flowchart: Document 31">
            <a:extLst>
              <a:ext uri="{FF2B5EF4-FFF2-40B4-BE49-F238E27FC236}">
                <a16:creationId xmlns:a16="http://schemas.microsoft.com/office/drawing/2014/main" xmlns="" id="{E167DA8E-F1C7-4144-9FAF-9B87263D47EE}"/>
              </a:ext>
            </a:extLst>
          </p:cNvPr>
          <p:cNvSpPr/>
          <p:nvPr userDrawn="1"/>
        </p:nvSpPr>
        <p:spPr>
          <a:xfrm>
            <a:off x="1465949" y="6317268"/>
            <a:ext cx="9887851" cy="410901"/>
          </a:xfrm>
          <a:prstGeom prst="flowChartDocument">
            <a:avLst/>
          </a:prstGeom>
          <a:gradFill>
            <a:gsLst>
              <a:gs pos="0">
                <a:srgbClr val="00B050"/>
              </a:gs>
              <a:gs pos="0">
                <a:schemeClr val="accent4">
                  <a:lumMod val="97000"/>
                  <a:lumOff val="3000"/>
                </a:schemeClr>
              </a:gs>
              <a:gs pos="100000">
                <a:srgbClr val="E7C049">
                  <a:alpha val="30000"/>
                </a:srgbClr>
              </a:gs>
              <a:gs pos="0">
                <a:srgbClr val="00B05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i="1" dirty="0">
                <a:solidFill>
                  <a:srgbClr val="C00000"/>
                </a:solidFill>
              </a:rPr>
              <a:t>                                </a:t>
            </a:r>
            <a:r>
              <a:rPr lang="en-US" sz="2000" i="1" dirty="0">
                <a:solidFill>
                  <a:schemeClr val="tx1"/>
                </a:solidFill>
              </a:rPr>
              <a:t>MATEMATIKA BUKU 1A                                                            SMP/MTs</a:t>
            </a:r>
          </a:p>
        </p:txBody>
      </p:sp>
      <p:pic>
        <p:nvPicPr>
          <p:cNvPr id="34" name="Graphic 33" descr="An organic corner shape">
            <a:extLst>
              <a:ext uri="{FF2B5EF4-FFF2-40B4-BE49-F238E27FC236}">
                <a16:creationId xmlns:a16="http://schemas.microsoft.com/office/drawing/2014/main" xmlns="" id="{68A3C959-52EE-4D1D-B136-EACB39B7C7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811704" y="4471312"/>
            <a:ext cx="2386688" cy="2386688"/>
          </a:xfrm>
          <a:prstGeom prst="rect">
            <a:avLst/>
          </a:prstGeom>
          <a:effectLst>
            <a:glow>
              <a:schemeClr val="accent1">
                <a:alpha val="44000"/>
              </a:schemeClr>
            </a:glow>
            <a:outerShdw blurRad="1168400" dist="2451100" dir="21540000" sx="186000" sy="186000" algn="ctr" rotWithShape="0">
              <a:srgbClr val="000000">
                <a:alpha val="26000"/>
              </a:srgbClr>
            </a:outerShdw>
            <a:reflection blurRad="1270000" stA="18000" dist="952500" dir="5400000" sy="-100000" algn="bl" rotWithShape="0"/>
            <a:softEdge rad="50800"/>
          </a:effectLst>
        </p:spPr>
      </p:pic>
      <p:sp>
        <p:nvSpPr>
          <p:cNvPr id="35" name="Flowchart: Delay 34">
            <a:extLst>
              <a:ext uri="{FF2B5EF4-FFF2-40B4-BE49-F238E27FC236}">
                <a16:creationId xmlns:a16="http://schemas.microsoft.com/office/drawing/2014/main" xmlns="" id="{B0A9F5C4-2AB2-4D53-B8AB-FEEF3FFD41D0}"/>
              </a:ext>
            </a:extLst>
          </p:cNvPr>
          <p:cNvSpPr/>
          <p:nvPr userDrawn="1"/>
        </p:nvSpPr>
        <p:spPr>
          <a:xfrm flipH="1">
            <a:off x="616672" y="6311900"/>
            <a:ext cx="849276" cy="399985"/>
          </a:xfrm>
          <a:prstGeom prst="flowChartDela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FEEB4405-205B-4447-89A5-B587B642B3F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202" b="95936" l="262" r="99052">
                        <a14:foregroundMark x1="18411" y1="8498" x2="20504" y2="11084"/>
                        <a14:foregroundMark x1="9712" y1="25493" x2="9091" y2="27709"/>
                        <a14:foregroundMark x1="294" y1="38670" x2="11871" y2="56527"/>
                        <a14:foregroundMark x1="11871" y1="56527" x2="17135" y2="60345"/>
                        <a14:foregroundMark x1="17135" y1="60345" x2="20209" y2="52217"/>
                        <a14:foregroundMark x1="2387" y1="58621" x2="4284" y2="58990"/>
                        <a14:foregroundMark x1="916" y1="65764" x2="2191" y2="66502"/>
                        <a14:foregroundMark x1="29202" y1="59360" x2="24428" y2="68103"/>
                        <a14:foregroundMark x1="24428" y1="68103" x2="24003" y2="69951"/>
                        <a14:foregroundMark x1="6998" y1="72537" x2="8502" y2="74384"/>
                        <a14:foregroundMark x1="9908" y1="78202" x2="12590" y2="80049"/>
                        <a14:foregroundMark x1="3303" y1="74754" x2="6115" y2="78202"/>
                        <a14:foregroundMark x1="41203" y1="6650" x2="42315" y2="32266"/>
                        <a14:foregroundMark x1="50000" y1="20936" x2="50491" y2="16749"/>
                        <a14:foregroundMark x1="58404" y1="19458" x2="58404" y2="29187"/>
                        <a14:foregroundMark x1="67201" y1="22783" x2="66808" y2="28079"/>
                        <a14:foregroundMark x1="75703" y1="20936" x2="75801" y2="27340"/>
                        <a14:foregroundMark x1="80903" y1="19089" x2="80903" y2="24754"/>
                        <a14:foregroundMark x1="90092" y1="19828" x2="90092" y2="24754"/>
                        <a14:foregroundMark x1="90386" y1="3202" x2="90386" y2="3571"/>
                        <a14:foregroundMark x1="94604" y1="14901" x2="94604" y2="22044"/>
                        <a14:foregroundMark x1="41302" y1="60468" x2="41105" y2="67980"/>
                        <a14:foregroundMark x1="49411" y1="65394" x2="49313" y2="69951"/>
                        <a14:foregroundMark x1="54513" y1="61946" x2="54284" y2="67980"/>
                        <a14:foregroundMark x1="58012" y1="67611" x2="57685" y2="72906"/>
                        <a14:foregroundMark x1="66285" y1="63916" x2="66285" y2="66872"/>
                        <a14:foregroundMark x1="75605" y1="70690" x2="75114" y2="73276"/>
                        <a14:foregroundMark x1="75997" y1="95567" x2="76586" y2="95567"/>
                        <a14:foregroundMark x1="85513" y1="63547" x2="84794" y2="66872"/>
                        <a14:foregroundMark x1="93591" y1="63547" x2="93002" y2="70690"/>
                        <a14:foregroundMark x1="99084" y1="67980" x2="98986" y2="75493"/>
                        <a14:foregroundMark x1="40713" y1="95567" x2="47155" y2="95936"/>
                        <a14:foregroundMark x1="47155" y1="95936" x2="52910" y2="95567"/>
                        <a14:foregroundMark x1="52910" y1="95567" x2="63571" y2="95567"/>
                        <a14:foregroundMark x1="63571" y1="95567" x2="68901" y2="95074"/>
                        <a14:foregroundMark x1="68901" y1="95074" x2="72596" y2="95074"/>
                        <a14:foregroundMark x1="6409" y1="62315" x2="7685" y2="66133"/>
                        <a14:foregroundMark x1="8797" y1="84236" x2="9908" y2="853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4557"/>
          <a:stretch/>
        </p:blipFill>
        <p:spPr bwMode="auto">
          <a:xfrm>
            <a:off x="616671" y="6228794"/>
            <a:ext cx="1084949" cy="629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20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A48239-52A7-497D-8DC6-17703B0ED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3FFEBAE-323B-4C35-AD06-BC91DE8A7A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45D6993-44F4-4D9E-8DAF-76CE5C577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9822470-8BCF-4BAD-A353-C34961364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2327F88-2213-4DED-A08A-8ECBFA85A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394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96EB309-CC15-411C-B463-223DAC3EC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F80606F-CF88-429A-B763-4D589DC77F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011E462-3665-4443-91EE-4C17A67151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7FEEA6F-EC9F-4C90-B001-6C40CDE65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125565B-E38F-4BD8-B6D8-5EF04F243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4F9A5ED-BD05-4C77-AA48-C87B06908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91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27BAE76-9852-4D47-8C0F-CE2B585568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B1BD220-D7F9-4849-815F-0E3D358F9C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AC60F71-AFF3-4556-8437-74465E1603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1BC70A6-341D-45AC-B883-6ADEAC6657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C2647F12-2DD1-44DE-A97E-26B28B8042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0873499F-9AF5-4047-80DC-DFFC56A95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80CE0D9D-A0A3-4FD6-9CDA-F2A5BE387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B396EBEE-1AD6-45BC-A382-343910EFA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214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1B01B1-5690-49B9-9199-23ED1B625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E48D5D8-0BA0-44CC-9119-27A9B77E4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F57C5FD-D552-4DD2-A633-70528DA89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3923169-7F51-4892-8790-6F0826E37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85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23F8F786-E28B-42AB-B854-D894155EF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8212DE7-AD3A-4208-95DF-AE6A2ABDA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497C21F-16AB-4944-A79C-6B6F7B320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970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08B999-ABA8-4232-AC7B-026C6B3ED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2CFA3DC-F3BC-425F-92CF-47173DD7AB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54ACCF1-CE78-4757-AF04-C6D7087E64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F9C7BC1-4421-4D7A-8046-35BA9B141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FCAB833-7A3A-4186-9319-04E00BB34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47EFC40-7474-4C97-9441-3E6DAC9E7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009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64FFAAE-BFEE-4CB2-84E6-0B6404267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D176D010-F18E-4F22-9D01-8D353665E2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CAC7AB1-36BA-475A-98EF-C86533D5B7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FF52A44-0F1B-4DE0-80F2-0DC370C42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71DC536-5480-49AE-8F3E-4CA1FC944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0E814A6-A26C-44B8-8AB6-B94B77526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602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33843F90-51CA-4503-83FE-290D7D7DC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60F330A-78BC-40E5-AC65-CF838D499D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125D1DA-FCBF-4243-8B4A-83BF52C6C9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4BC8C-303B-407C-80F9-66080DB4EEE3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95889D-6B9A-4209-B617-CD009262A7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748EB3C-6710-469C-8D87-580E7C8B0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553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0148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microsoft.com/office/2007/relationships/hdphoto" Target="../media/hdphoto3.wdp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18" Type="http://schemas.openxmlformats.org/officeDocument/2006/relationships/image" Target="../media/image57.png"/><Relationship Id="rId26" Type="http://schemas.openxmlformats.org/officeDocument/2006/relationships/image" Target="../media/image65.png"/><Relationship Id="rId3" Type="http://schemas.microsoft.com/office/2007/relationships/hdphoto" Target="../media/hdphoto4.wdp"/><Relationship Id="rId21" Type="http://schemas.openxmlformats.org/officeDocument/2006/relationships/image" Target="../media/image60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17" Type="http://schemas.openxmlformats.org/officeDocument/2006/relationships/image" Target="../media/image56.png"/><Relationship Id="rId25" Type="http://schemas.openxmlformats.org/officeDocument/2006/relationships/image" Target="../media/image64.png"/><Relationship Id="rId2" Type="http://schemas.openxmlformats.org/officeDocument/2006/relationships/image" Target="../media/image18.png"/><Relationship Id="rId16" Type="http://schemas.openxmlformats.org/officeDocument/2006/relationships/image" Target="../media/image55.png"/><Relationship Id="rId20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24" Type="http://schemas.openxmlformats.org/officeDocument/2006/relationships/image" Target="../media/image63.png"/><Relationship Id="rId5" Type="http://schemas.openxmlformats.org/officeDocument/2006/relationships/image" Target="../media/image44.png"/><Relationship Id="rId15" Type="http://schemas.openxmlformats.org/officeDocument/2006/relationships/image" Target="../media/image54.png"/><Relationship Id="rId23" Type="http://schemas.openxmlformats.org/officeDocument/2006/relationships/image" Target="../media/image62.png"/><Relationship Id="rId10" Type="http://schemas.openxmlformats.org/officeDocument/2006/relationships/image" Target="../media/image49.png"/><Relationship Id="rId19" Type="http://schemas.openxmlformats.org/officeDocument/2006/relationships/image" Target="../media/image58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Relationship Id="rId22" Type="http://schemas.openxmlformats.org/officeDocument/2006/relationships/image" Target="../media/image61.png"/><Relationship Id="rId27" Type="http://schemas.openxmlformats.org/officeDocument/2006/relationships/image" Target="../media/image6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microsoft.com/office/2007/relationships/hdphoto" Target="../media/hdphoto4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6.png"/><Relationship Id="rId4" Type="http://schemas.openxmlformats.org/officeDocument/2006/relationships/image" Target="../media/image730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microsoft.com/office/2007/relationships/hdphoto" Target="../media/hdphoto4.wdp"/><Relationship Id="rId7" Type="http://schemas.openxmlformats.org/officeDocument/2006/relationships/image" Target="../media/image8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0.png"/><Relationship Id="rId4" Type="http://schemas.openxmlformats.org/officeDocument/2006/relationships/image" Target="../media/image81.pn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8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7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8.png"/><Relationship Id="rId4" Type="http://schemas.openxmlformats.org/officeDocument/2006/relationships/image" Target="../media/image960.png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png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8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1.png"/><Relationship Id="rId5" Type="http://schemas.openxmlformats.org/officeDocument/2006/relationships/image" Target="../media/image170.png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線コネクタ 9">
            <a:extLst>
              <a:ext uri="{FF2B5EF4-FFF2-40B4-BE49-F238E27FC236}">
                <a16:creationId xmlns:a16="http://schemas.microsoft.com/office/drawing/2014/main" xmlns="" id="{155207E8-758A-4F76-8225-E90A40FEDE2E}"/>
              </a:ext>
            </a:extLst>
          </p:cNvPr>
          <p:cNvCxnSpPr>
            <a:cxnSpLocks/>
          </p:cNvCxnSpPr>
          <p:nvPr/>
        </p:nvCxnSpPr>
        <p:spPr>
          <a:xfrm>
            <a:off x="5153835" y="3623802"/>
            <a:ext cx="4914397" cy="0"/>
          </a:xfrm>
          <a:prstGeom prst="line">
            <a:avLst/>
          </a:prstGeom>
          <a:noFill/>
          <a:ln w="95250" cap="flat" cmpd="tri" algn="ctr">
            <a:solidFill>
              <a:srgbClr val="FF0000">
                <a:alpha val="62000"/>
              </a:srgbClr>
            </a:solidFill>
            <a:prstDash val="solid"/>
            <a:headEnd type="diamond" w="med" len="med"/>
            <a:tailEnd type="diamond" w="med" len="med"/>
          </a:ln>
          <a:effectLst/>
        </p:spPr>
      </p:cxnSp>
      <p:sp>
        <p:nvSpPr>
          <p:cNvPr id="5" name="タイトル 1">
            <a:extLst>
              <a:ext uri="{FF2B5EF4-FFF2-40B4-BE49-F238E27FC236}">
                <a16:creationId xmlns:a16="http://schemas.microsoft.com/office/drawing/2014/main" xmlns="" id="{1072882E-4A26-4D34-A4E3-4C61DCF313D6}"/>
              </a:ext>
            </a:extLst>
          </p:cNvPr>
          <p:cNvSpPr txBox="1">
            <a:spLocks/>
          </p:cNvSpPr>
          <p:nvPr/>
        </p:nvSpPr>
        <p:spPr>
          <a:xfrm>
            <a:off x="5153835" y="21087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6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anose="020F0704030504030204" pitchFamily="34" charset="0"/>
                <a:cs typeface="Arial" pitchFamily="34" charset="0"/>
              </a:rPr>
              <a:t>MEDIA MENGAJAR</a:t>
            </a:r>
            <a:endParaRPr kumimoji="1" lang="ja-JP" altLang="en-US" sz="3600" b="1" spc="0" dirty="0">
              <a:solidFill>
                <a:schemeClr val="tx1">
                  <a:lumMod val="65000"/>
                  <a:lumOff val="35000"/>
                </a:schemeClr>
              </a:solidFill>
              <a:latin typeface="Arial Rounded MT Bold" panose="020F0704030504030204" pitchFamily="34" charset="0"/>
              <a:cs typeface="Arial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4D963C73-31E5-483D-9D37-DDBC3D2532B9}"/>
              </a:ext>
            </a:extLst>
          </p:cNvPr>
          <p:cNvSpPr/>
          <p:nvPr/>
        </p:nvSpPr>
        <p:spPr>
          <a:xfrm>
            <a:off x="5508502" y="3818605"/>
            <a:ext cx="420506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SMP/MTs KELAS VII</a:t>
            </a:r>
            <a:endParaRPr lang="id-ID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テキスト プレースホルダー 11">
            <a:extLst>
              <a:ext uri="{FF2B5EF4-FFF2-40B4-BE49-F238E27FC236}">
                <a16:creationId xmlns:a16="http://schemas.microsoft.com/office/drawing/2014/main" xmlns="" id="{F3F1C01B-2656-446D-A4EC-029043DBE2E1}"/>
              </a:ext>
            </a:extLst>
          </p:cNvPr>
          <p:cNvSpPr txBox="1">
            <a:spLocks/>
          </p:cNvSpPr>
          <p:nvPr/>
        </p:nvSpPr>
        <p:spPr>
          <a:xfrm>
            <a:off x="5290457" y="2710785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600" b="1" dirty="0">
                <a:solidFill>
                  <a:srgbClr val="0070C0"/>
                </a:solidFill>
                <a:cs typeface="Arial" pitchFamily="34" charset="0"/>
              </a:rPr>
              <a:t>MATEMATIKA</a:t>
            </a:r>
          </a:p>
        </p:txBody>
      </p:sp>
    </p:spTree>
    <p:extLst>
      <p:ext uri="{BB962C8B-B14F-4D97-AF65-F5344CB8AC3E}">
        <p14:creationId xmlns:p14="http://schemas.microsoft.com/office/powerpoint/2010/main" val="331128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131881" y="1350067"/>
                <a:ext cx="11643807" cy="45854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marR="0" lvl="0" indent="-45720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LcPeriod"/>
                  <a:tabLst/>
                  <a:defRPr/>
                </a:pPr>
                <a:r>
                  <a:rPr lang="en-ID" sz="2200" b="1" dirty="0"/>
                  <a:t>Pecahan </a:t>
                </a:r>
                <a:r>
                  <a:rPr lang="en-ID" sz="2200" b="1" dirty="0" err="1"/>
                  <a:t>biasa</a:t>
                </a:r>
                <a:r>
                  <a:rPr lang="en-ID" sz="2200" b="1" dirty="0"/>
                  <a:t> </a:t>
                </a:r>
                <a:r>
                  <a:rPr lang="en-ID" sz="2200" b="1" dirty="0" err="1"/>
                  <a:t>ke</a:t>
                </a:r>
                <a:r>
                  <a:rPr lang="en-ID" sz="2200" b="1" dirty="0"/>
                  <a:t> </a:t>
                </a:r>
                <a:r>
                  <a:rPr lang="en-ID" sz="2200" b="1" dirty="0" err="1"/>
                  <a:t>pecahan</a:t>
                </a:r>
                <a:r>
                  <a:rPr lang="en-ID" sz="2200" b="1" dirty="0"/>
                  <a:t> </a:t>
                </a:r>
                <a:r>
                  <a:rPr lang="en-ID" sz="2200" b="1" dirty="0" err="1"/>
                  <a:t>campuran</a:t>
                </a:r>
                <a:endParaRPr lang="en-ID" sz="2200" b="1" dirty="0"/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Cara </a:t>
                </a:r>
                <a:r>
                  <a:rPr lang="en-ID" sz="2400" dirty="0" err="1"/>
                  <a:t>mengubah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biasa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ke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dalam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bentuk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campuran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adalah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sebagai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berikut</a:t>
                </a:r>
                <a:r>
                  <a:rPr lang="en-ID" sz="2400" dirty="0"/>
                  <a:t>.</a:t>
                </a:r>
              </a:p>
              <a:p>
                <a:pPr marL="457200" lvl="0" indent="-457200" algn="just">
                  <a:lnSpc>
                    <a:spcPct val="150000"/>
                  </a:lnSpc>
                  <a:buFont typeface="+mj-lt"/>
                  <a:buAutoNum type="arabicParenR"/>
                  <a:defRPr/>
                </a:pPr>
                <a:r>
                  <a:rPr lang="en-ID" sz="2400" dirty="0"/>
                  <a:t>Bagian </a:t>
                </a:r>
                <a:r>
                  <a:rPr lang="en-ID" sz="2400" dirty="0" err="1"/>
                  <a:t>bilangan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bulat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ditentukan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dengan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cara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membagi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pembilang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dengan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penyebut</a:t>
                </a:r>
                <a:r>
                  <a:rPr lang="en-ID" sz="2400" dirty="0"/>
                  <a:t>.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2) </a:t>
                </a:r>
                <a:r>
                  <a:rPr lang="en-ID" sz="2400" dirty="0" err="1"/>
                  <a:t>Sisa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pembagian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merupakan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pembilang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dari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bagian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biasa</a:t>
                </a:r>
                <a:r>
                  <a:rPr lang="en-ID" sz="2400" dirty="0"/>
                  <a:t>, </a:t>
                </a:r>
                <a:r>
                  <a:rPr lang="en-ID" sz="2400" dirty="0" err="1"/>
                  <a:t>sedangkan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penyebutnya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sama</a:t>
                </a:r>
                <a:r>
                  <a:rPr lang="en-ID" sz="2400" dirty="0"/>
                  <a:t>.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3) </a:t>
                </a:r>
                <a:r>
                  <a:rPr lang="en-ID" sz="2400" dirty="0" err="1"/>
                  <a:t>Campuran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antara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bagian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bilangan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bulat</a:t>
                </a:r>
                <a:r>
                  <a:rPr lang="en-ID" sz="2400" dirty="0"/>
                  <a:t> dan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biasa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merupakan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campuran</a:t>
                </a:r>
                <a:r>
                  <a:rPr lang="en-ID" sz="2400" dirty="0"/>
                  <a:t>.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200" b="1" dirty="0" err="1"/>
                  <a:t>Contoh</a:t>
                </a:r>
                <a:r>
                  <a:rPr lang="en-ID" sz="2200" b="1" dirty="0"/>
                  <a:t>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0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21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=5+</m:t>
                    </m:r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ID" sz="2000" dirty="0"/>
                  <a:t> (21 : 4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000" dirty="0"/>
                  <a:t> </a:t>
                </a:r>
                <a:r>
                  <a:rPr lang="en-ID" sz="2000" dirty="0" err="1"/>
                  <a:t>sisa</a:t>
                </a:r>
                <a:r>
                  <a:rPr lang="en-ID" sz="2000" dirty="0"/>
                  <a:t> 1)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5</m:t>
                    </m:r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ID" sz="2000" dirty="0"/>
                  <a:t>.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881" y="1350067"/>
                <a:ext cx="11643807" cy="4585422"/>
              </a:xfrm>
              <a:prstGeom prst="rect">
                <a:avLst/>
              </a:prstGeom>
              <a:blipFill>
                <a:blip r:embed="rId2"/>
                <a:stretch>
                  <a:fillRect l="-838" r="-7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1" y="259886"/>
            <a:ext cx="4622999" cy="10901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EAB025C-BF81-45A5-979D-4FE31D6C0098}"/>
              </a:ext>
            </a:extLst>
          </p:cNvPr>
          <p:cNvSpPr txBox="1"/>
          <p:nvPr/>
        </p:nvSpPr>
        <p:spPr>
          <a:xfrm>
            <a:off x="552095" y="634054"/>
            <a:ext cx="40949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3.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Mengubah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Bentuk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Pecahan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2068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119182" y="0"/>
                <a:ext cx="11025068" cy="6279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sz="2400" b="1" dirty="0"/>
                  <a:t>b.    </a:t>
                </a:r>
                <a:r>
                  <a:rPr lang="en-ID" sz="2400" b="1" dirty="0" err="1"/>
                  <a:t>Pecahan</a:t>
                </a:r>
                <a:r>
                  <a:rPr lang="en-ID" sz="2400" b="1" dirty="0"/>
                  <a:t> </a:t>
                </a:r>
                <a:r>
                  <a:rPr lang="en-ID" sz="2400" b="1" dirty="0" err="1"/>
                  <a:t>campuran</a:t>
                </a:r>
                <a:r>
                  <a:rPr lang="en-ID" sz="2400" b="1" dirty="0"/>
                  <a:t> </a:t>
                </a:r>
                <a:r>
                  <a:rPr lang="en-ID" sz="2400" b="1" dirty="0" err="1"/>
                  <a:t>ke</a:t>
                </a:r>
                <a:r>
                  <a:rPr lang="en-ID" sz="2400" b="1" dirty="0"/>
                  <a:t> </a:t>
                </a:r>
                <a:r>
                  <a:rPr lang="en-ID" sz="2400" b="1" dirty="0" err="1"/>
                  <a:t>pecahan</a:t>
                </a:r>
                <a:r>
                  <a:rPr lang="en-ID" sz="2400" b="1" dirty="0"/>
                  <a:t> </a:t>
                </a:r>
                <a:r>
                  <a:rPr lang="en-ID" sz="2400" b="1" dirty="0" err="1"/>
                  <a:t>biasa</a:t>
                </a:r>
                <a:endParaRPr lang="en-ID" sz="2400" b="1" dirty="0"/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      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campuran</a:t>
                </a:r>
                <a:r>
                  <a:rPr lang="en-ID" sz="2400" dirty="0"/>
                  <a:t> yang </a:t>
                </a:r>
                <a:r>
                  <a:rPr lang="en-ID" sz="2400" dirty="0" err="1"/>
                  <a:t>dinyatakan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dalam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bentuk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𝑎</m:t>
                    </m:r>
                    <m:f>
                      <m:fPr>
                        <m:ctrlPr>
                          <a:rPr lang="en-ID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ID" sz="2400" i="1" dirty="0"/>
                  <a:t> </a:t>
                </a:r>
                <a:r>
                  <a:rPr lang="en-ID" sz="2400" dirty="0" err="1"/>
                  <a:t>dapat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diubah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ke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dalam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bentuk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biasa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dengan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cara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berikut</a:t>
                </a:r>
                <a:r>
                  <a:rPr lang="en-ID" sz="2400" dirty="0"/>
                  <a:t>.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endParaRPr lang="en-ID" sz="2400" dirty="0"/>
              </a:p>
              <a:p>
                <a:pPr lvl="0" algn="just">
                  <a:lnSpc>
                    <a:spcPct val="150000"/>
                  </a:lnSpc>
                  <a:defRPr/>
                </a:pPr>
                <a:endParaRPr lang="en-ID" sz="2400" dirty="0"/>
              </a:p>
              <a:p>
                <a:pPr lvl="0" algn="just">
                  <a:lnSpc>
                    <a:spcPct val="150000"/>
                  </a:lnSpc>
                  <a:defRPr/>
                </a:pPr>
                <a:endParaRPr lang="en-ID" sz="2400" dirty="0"/>
              </a:p>
              <a:p>
                <a:pPr lvl="0" algn="just">
                  <a:lnSpc>
                    <a:spcPct val="150000"/>
                  </a:lnSpc>
                  <a:defRPr/>
                </a:pPr>
                <a:endParaRPr lang="en-ID" sz="2400" b="1" dirty="0"/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2</m:t>
                    </m:r>
                    <m:f>
                      <m:fPr>
                        <m:ctrlPr>
                          <a:rPr lang="en-ID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×7+3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en-US" sz="2400" dirty="0"/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US" sz="2400" dirty="0"/>
                  <a:t>     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14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17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sz="2400" dirty="0"/>
                  <a:t>.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endParaRPr lang="en-ID" sz="24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182" y="0"/>
                <a:ext cx="11025068" cy="6279732"/>
              </a:xfrm>
              <a:prstGeom prst="rect">
                <a:avLst/>
              </a:prstGeom>
              <a:blipFill>
                <a:blip r:embed="rId2"/>
                <a:stretch>
                  <a:fillRect l="-885" r="-8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DC5FF945-128C-6636-9EFE-FE26817B1825}"/>
              </a:ext>
            </a:extLst>
          </p:cNvPr>
          <p:cNvGrpSpPr/>
          <p:nvPr/>
        </p:nvGrpSpPr>
        <p:grpSpPr>
          <a:xfrm>
            <a:off x="4358641" y="2102315"/>
            <a:ext cx="2735582" cy="1197145"/>
            <a:chOff x="5785080" y="3105046"/>
            <a:chExt cx="1088942" cy="966703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xmlns="" id="{8982BAE9-0840-DC8E-44F5-983A646BBF8E}"/>
                </a:ext>
              </a:extLst>
            </p:cNvPr>
            <p:cNvSpPr/>
            <p:nvPr/>
          </p:nvSpPr>
          <p:spPr>
            <a:xfrm>
              <a:off x="5785080" y="3105046"/>
              <a:ext cx="1088942" cy="966703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xmlns="" id="{452B3C73-1C39-7E9A-9036-9746CF491163}"/>
                    </a:ext>
                  </a:extLst>
                </p:cNvPr>
                <p:cNvSpPr txBox="1"/>
                <p:nvPr/>
              </p:nvSpPr>
              <p:spPr>
                <a:xfrm>
                  <a:off x="5827538" y="3105046"/>
                  <a:ext cx="940328" cy="92417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f>
                          <m:fPr>
                            <m:ctrlPr>
                              <a:rPr lang="en-ID" sz="240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den>
                        </m:f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ID" sz="240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den>
                        </m:f>
                      </m:oMath>
                    </m:oMathPara>
                  </a14:m>
                  <a:endParaRPr lang="en-ID" sz="2400" dirty="0"/>
                </a:p>
              </p:txBody>
            </p:sp>
          </mc:Choice>
          <mc:Fallback xmlns="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452B3C73-1C39-7E9A-9036-9746CF49116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27538" y="3105046"/>
                  <a:ext cx="940328" cy="924176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D3171A11-B631-28FE-CCAC-86B64AD4FB1A}"/>
              </a:ext>
            </a:extLst>
          </p:cNvPr>
          <p:cNvGrpSpPr/>
          <p:nvPr/>
        </p:nvGrpSpPr>
        <p:grpSpPr>
          <a:xfrm>
            <a:off x="201175" y="3103424"/>
            <a:ext cx="1693150" cy="920966"/>
            <a:chOff x="740334" y="3043297"/>
            <a:chExt cx="1693150" cy="99904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2D9C1814-1EDC-5A4A-A7A0-72167E5951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A7F4ECE3-529B-AC2C-FD5D-C1D0BCD1F44B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93096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119182" y="0"/>
                <a:ext cx="11564818" cy="56775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sz="2400" b="1" dirty="0"/>
                  <a:t>c.    </a:t>
                </a:r>
                <a:r>
                  <a:rPr lang="en-ID" sz="2400" b="1" dirty="0" err="1"/>
                  <a:t>Pecahan</a:t>
                </a:r>
                <a:r>
                  <a:rPr lang="en-ID" sz="2400" b="1" dirty="0"/>
                  <a:t> </a:t>
                </a:r>
                <a:r>
                  <a:rPr lang="en-ID" sz="2400" b="1" dirty="0" err="1"/>
                  <a:t>biasa</a:t>
                </a:r>
                <a:r>
                  <a:rPr lang="en-ID" sz="2400" b="1" dirty="0"/>
                  <a:t> </a:t>
                </a:r>
                <a:r>
                  <a:rPr lang="en-ID" sz="2400" b="1" dirty="0" err="1"/>
                  <a:t>ke</a:t>
                </a:r>
                <a:r>
                  <a:rPr lang="en-ID" sz="2400" b="1" dirty="0"/>
                  <a:t> </a:t>
                </a:r>
                <a:r>
                  <a:rPr lang="en-ID" sz="2400" b="1" dirty="0" err="1"/>
                  <a:t>pecahan</a:t>
                </a:r>
                <a:r>
                  <a:rPr lang="en-ID" sz="2400" b="1" dirty="0"/>
                  <a:t> </a:t>
                </a:r>
                <a:r>
                  <a:rPr lang="en-ID" sz="2400" b="1" dirty="0" err="1"/>
                  <a:t>persen</a:t>
                </a:r>
                <a:endParaRPr lang="en-ID" sz="2400" b="1" dirty="0"/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       Ada dua </a:t>
                </a:r>
                <a:r>
                  <a:rPr lang="en-ID" sz="2400" dirty="0" err="1"/>
                  <a:t>cara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mengubah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biasa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ke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dalam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bentuk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persen</a:t>
                </a:r>
                <a:r>
                  <a:rPr lang="en-ID" sz="2400" dirty="0"/>
                  <a:t>, </a:t>
                </a:r>
                <a:r>
                  <a:rPr lang="en-ID" sz="2400" dirty="0" err="1"/>
                  <a:t>yaitu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sebagai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berikut</a:t>
                </a:r>
                <a:r>
                  <a:rPr lang="en-ID" sz="2400" dirty="0"/>
                  <a:t>. </a:t>
                </a:r>
              </a:p>
              <a:p>
                <a:pPr marL="457200" lvl="0" indent="-457200" algn="just">
                  <a:lnSpc>
                    <a:spcPct val="150000"/>
                  </a:lnSpc>
                  <a:buFont typeface="+mj-lt"/>
                  <a:buAutoNum type="arabicParenR"/>
                  <a:defRPr/>
                </a:pPr>
                <a:r>
                  <a:rPr lang="en-ID" sz="2400" dirty="0"/>
                  <a:t>Cara 1: </a:t>
                </a:r>
                <a:r>
                  <a:rPr lang="en-ID" sz="2400" dirty="0" err="1"/>
                  <a:t>mengubah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penyebut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menjadi</a:t>
                </a:r>
                <a:r>
                  <a:rPr lang="en-ID" sz="2400" dirty="0"/>
                  <a:t> 100. </a:t>
                </a:r>
              </a:p>
              <a:p>
                <a:pPr marL="457200" lvl="0" indent="-457200" algn="just">
                  <a:lnSpc>
                    <a:spcPct val="150000"/>
                  </a:lnSpc>
                  <a:buFont typeface="+mj-lt"/>
                  <a:buAutoNum type="arabicParenR"/>
                  <a:defRPr/>
                </a:pPr>
                <a:r>
                  <a:rPr lang="en-ID" sz="2400" dirty="0"/>
                  <a:t>Cara 2: </a:t>
                </a:r>
                <a:r>
                  <a:rPr lang="en-ID" sz="2400" dirty="0" err="1"/>
                  <a:t>mengalikan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dengan</a:t>
                </a:r>
                <a:r>
                  <a:rPr lang="en-ID" sz="2400" dirty="0"/>
                  <a:t> 100%.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endParaRPr lang="en-ID" sz="2400" b="1" dirty="0"/>
              </a:p>
              <a:p>
                <a:pPr lvl="0" algn="just">
                  <a:lnSpc>
                    <a:spcPct val="150000"/>
                  </a:lnSpc>
                  <a:defRPr/>
                </a:pPr>
                <a:endParaRPr lang="en-ID" sz="2400" b="1" i="1" dirty="0"/>
              </a:p>
              <a:p>
                <a:pPr lvl="0" algn="just">
                  <a:lnSpc>
                    <a:spcPct val="200000"/>
                  </a:lnSpc>
                  <a:defRPr/>
                </a:pPr>
                <a:r>
                  <a:rPr lang="en-US" sz="2400" i="1" dirty="0"/>
                  <a:t>Cara 1: </a:t>
                </a:r>
                <a:r>
                  <a:rPr lang="en-ID" sz="24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0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0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×30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5×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20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=60%</m:t>
                    </m:r>
                  </m:oMath>
                </a14:m>
                <a:r>
                  <a:rPr lang="en-ID" sz="2400" dirty="0"/>
                  <a:t> </a:t>
                </a:r>
                <a:r>
                  <a:rPr lang="en-ID" sz="2000" dirty="0"/>
                  <a:t>(</a:t>
                </a:r>
                <a:r>
                  <a:rPr lang="en-ID" sz="2000" dirty="0" err="1"/>
                  <a:t>penyebut</a:t>
                </a:r>
                <a:r>
                  <a:rPr lang="en-ID" sz="2000" dirty="0"/>
                  <a:t> </a:t>
                </a:r>
                <a:r>
                  <a:rPr lang="en-ID" sz="2000" dirty="0" err="1"/>
                  <a:t>diubah</a:t>
                </a:r>
                <a:r>
                  <a:rPr lang="en-ID" sz="2000" dirty="0"/>
                  <a:t> </a:t>
                </a:r>
                <a:r>
                  <a:rPr lang="en-ID" sz="2000" dirty="0" err="1"/>
                  <a:t>menjadi</a:t>
                </a:r>
                <a:r>
                  <a:rPr lang="en-ID" sz="2000" dirty="0"/>
                  <a:t> 100, </a:t>
                </a:r>
                <a:r>
                  <a:rPr lang="en-ID" sz="2000" dirty="0" err="1"/>
                  <a:t>pembilang</a:t>
                </a:r>
                <a:r>
                  <a:rPr lang="en-ID" sz="2000" dirty="0"/>
                  <a:t> dan </a:t>
                </a:r>
                <a:r>
                  <a:rPr lang="en-ID" sz="2000" dirty="0" err="1"/>
                  <a:t>penyebut</a:t>
                </a:r>
                <a:r>
                  <a:rPr lang="en-ID" sz="2000" dirty="0"/>
                  <a:t> </a:t>
                </a:r>
                <a:r>
                  <a:rPr lang="en-ID" sz="2000" dirty="0" err="1"/>
                  <a:t>diukalikan</a:t>
                </a:r>
                <a:r>
                  <a:rPr lang="en-ID" sz="2000" dirty="0"/>
                  <a:t> 20).</a:t>
                </a:r>
                <a:endParaRPr lang="en-US" sz="2000" b="0" dirty="0"/>
              </a:p>
              <a:p>
                <a:pPr algn="just">
                  <a:lnSpc>
                    <a:spcPct val="200000"/>
                  </a:lnSpc>
                  <a:defRPr/>
                </a:pPr>
                <a:r>
                  <a:rPr lang="en-US" sz="2400" i="1" dirty="0"/>
                  <a:t>Cara 2: </a:t>
                </a:r>
                <a:r>
                  <a:rPr lang="en-ID" sz="24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0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100%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300%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=60%</m:t>
                    </m:r>
                  </m:oMath>
                </a14:m>
                <a:r>
                  <a:rPr lang="en-ID" sz="2000" dirty="0"/>
                  <a:t> (</a:t>
                </a:r>
                <a:r>
                  <a:rPr lang="en-ID" sz="2000" dirty="0" err="1"/>
                  <a:t>pecahan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dikalikan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dengan</a:t>
                </a:r>
                <a:r>
                  <a:rPr lang="en-ID" sz="2000" dirty="0"/>
                  <a:t> 100%).</a:t>
                </a:r>
                <a:endParaRPr lang="en-US" sz="2000" dirty="0"/>
              </a:p>
              <a:p>
                <a:pPr algn="just">
                  <a:lnSpc>
                    <a:spcPct val="150000"/>
                  </a:lnSpc>
                  <a:defRPr/>
                </a:pPr>
                <a:endParaRPr lang="en-US" sz="2400" b="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182" y="0"/>
                <a:ext cx="11564818" cy="5677516"/>
              </a:xfrm>
              <a:prstGeom prst="rect">
                <a:avLst/>
              </a:prstGeom>
              <a:blipFill>
                <a:blip r:embed="rId2"/>
                <a:stretch>
                  <a:fillRect l="-8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B3327101-4566-A131-64DE-790FF6206807}"/>
              </a:ext>
            </a:extLst>
          </p:cNvPr>
          <p:cNvGrpSpPr/>
          <p:nvPr/>
        </p:nvGrpSpPr>
        <p:grpSpPr>
          <a:xfrm>
            <a:off x="119182" y="2497041"/>
            <a:ext cx="1693150" cy="920966"/>
            <a:chOff x="740334" y="3043297"/>
            <a:chExt cx="1693150" cy="99904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9D1937F6-B727-11E6-E27F-01EDC86995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FEBB0BA3-199E-5C16-0D89-43AB63A71B2D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253273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119182" y="0"/>
                <a:ext cx="11158418" cy="53455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sz="2400" b="1" dirty="0"/>
                  <a:t>d.    </a:t>
                </a:r>
                <a:r>
                  <a:rPr lang="en-ID" sz="2400" b="1" dirty="0" err="1"/>
                  <a:t>Persen</a:t>
                </a:r>
                <a:r>
                  <a:rPr lang="en-ID" sz="2400" b="1" dirty="0"/>
                  <a:t> </a:t>
                </a:r>
                <a:r>
                  <a:rPr lang="en-ID" sz="2400" b="1" dirty="0" err="1"/>
                  <a:t>ke</a:t>
                </a:r>
                <a:r>
                  <a:rPr lang="en-ID" sz="2400" b="1" dirty="0"/>
                  <a:t> </a:t>
                </a:r>
                <a:r>
                  <a:rPr lang="en-ID" sz="2400" b="1" dirty="0" err="1"/>
                  <a:t>pecahan</a:t>
                </a:r>
                <a:r>
                  <a:rPr lang="en-ID" sz="2400" b="1" dirty="0"/>
                  <a:t> </a:t>
                </a:r>
                <a:r>
                  <a:rPr lang="en-ID" sz="2400" b="1" dirty="0" err="1"/>
                  <a:t>biasa</a:t>
                </a:r>
                <a:endParaRPr lang="en-ID" sz="2400" b="1" dirty="0"/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        </a:t>
                </a:r>
                <a:r>
                  <a:rPr lang="en-ID" sz="2400" dirty="0" err="1"/>
                  <a:t>Persen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dilambangkan</a:t>
                </a:r>
                <a:r>
                  <a:rPr lang="en-ID" sz="2400" dirty="0"/>
                  <a:t> “%” yang </a:t>
                </a:r>
                <a:r>
                  <a:rPr lang="en-ID" sz="2400" dirty="0" err="1"/>
                  <a:t>artinya</a:t>
                </a:r>
                <a:r>
                  <a:rPr lang="en-ID" sz="2400" dirty="0"/>
                  <a:t> per 100. Jadi, </a:t>
                </a:r>
                <a:r>
                  <a:rPr lang="en-ID" sz="2400" i="1" dirty="0"/>
                  <a:t>a</a:t>
                </a:r>
                <a:r>
                  <a:rPr lang="en-ID" sz="2400" dirty="0"/>
                  <a:t>%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ID" sz="2400" dirty="0"/>
                  <a:t>, </a:t>
                </a:r>
                <a:r>
                  <a:rPr lang="en-ID" sz="2400" dirty="0" err="1"/>
                  <a:t>sehingga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mengubah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persen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ke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dalam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bentuk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biasa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adalah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dengan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menjadikan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per 100.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endParaRPr lang="en-ID" sz="2400" b="1" dirty="0"/>
              </a:p>
              <a:p>
                <a:pPr lvl="0" algn="just">
                  <a:lnSpc>
                    <a:spcPct val="150000"/>
                  </a:lnSpc>
                  <a:defRPr/>
                </a:pPr>
                <a:endParaRPr lang="en-ID" sz="2400" b="1" i="1" dirty="0"/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US" sz="2400" i="1" dirty="0"/>
                  <a:t> </a:t>
                </a:r>
                <a:r>
                  <a:rPr lang="en-ID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25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% =</m:t>
                    </m:r>
                    <m:f>
                      <m:fPr>
                        <m:ctrlPr>
                          <a:rPr lang="en-ID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24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sz="2400" b="0" i="1" dirty="0">
                    <a:latin typeface="Cambria Math" panose="02040503050406030204" pitchFamily="18" charset="0"/>
                  </a:rPr>
                  <a:t> </a:t>
                </a:r>
                <a:r>
                  <a:rPr lang="en-ID" sz="2000" dirty="0"/>
                  <a:t>(</a:t>
                </a:r>
                <a:r>
                  <a:rPr lang="en-ID" sz="2000" dirty="0" err="1"/>
                  <a:t>diubah</a:t>
                </a:r>
                <a:r>
                  <a:rPr lang="en-ID" sz="2000" dirty="0"/>
                  <a:t> </a:t>
                </a:r>
                <a:r>
                  <a:rPr lang="en-ID" sz="2000" dirty="0" err="1"/>
                  <a:t>menjadi</a:t>
                </a:r>
                <a:r>
                  <a:rPr lang="en-ID" sz="2000" dirty="0"/>
                  <a:t> </a:t>
                </a:r>
                <a:r>
                  <a:rPr lang="en-ID" sz="2000" dirty="0" err="1"/>
                  <a:t>pecahan</a:t>
                </a:r>
                <a:r>
                  <a:rPr lang="en-ID" sz="2000" dirty="0"/>
                  <a:t> per 100).</a:t>
                </a:r>
                <a:endParaRPr lang="en-US" sz="2000" b="0" i="1" dirty="0">
                  <a:latin typeface="Cambria Math" panose="02040503050406030204" pitchFamily="18" charset="0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US" sz="2400" dirty="0"/>
                  <a:t>           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24  : 4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100  : 4</m:t>
                        </m:r>
                      </m:den>
                    </m:f>
                  </m:oMath>
                </a14:m>
                <a:r>
                  <a:rPr lang="en-ID" sz="2400" dirty="0"/>
                  <a:t> </a:t>
                </a:r>
                <a:r>
                  <a:rPr lang="en-ID" sz="2000" dirty="0"/>
                  <a:t>(</a:t>
                </a:r>
                <a:r>
                  <a:rPr lang="en-ID" sz="2000" dirty="0" err="1"/>
                  <a:t>disederhankan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dengan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membagi</a:t>
                </a:r>
                <a:r>
                  <a:rPr lang="en-ID" sz="2000" dirty="0"/>
                  <a:t> </a:t>
                </a:r>
                <a:r>
                  <a:rPr lang="en-ID" sz="2000" dirty="0" err="1"/>
                  <a:t>pembilang</a:t>
                </a:r>
                <a:r>
                  <a:rPr lang="en-ID" sz="2000" dirty="0"/>
                  <a:t> dan </a:t>
                </a:r>
                <a:r>
                  <a:rPr lang="en-ID" sz="2000" dirty="0" err="1"/>
                  <a:t>penyebut</a:t>
                </a:r>
                <a:r>
                  <a:rPr lang="en-ID" sz="2000" dirty="0"/>
                  <a:t> </a:t>
                </a:r>
                <a:r>
                  <a:rPr lang="en-ID" sz="2000" dirty="0" err="1"/>
                  <a:t>dengan</a:t>
                </a:r>
                <a:r>
                  <a:rPr lang="en-ID" sz="2000" dirty="0"/>
                  <a:t> 4).</a:t>
                </a:r>
                <a:endParaRPr lang="en-US" sz="2000" b="0" dirty="0"/>
              </a:p>
              <a:p>
                <a:pPr algn="just">
                  <a:lnSpc>
                    <a:spcPct val="150000"/>
                  </a:lnSpc>
                  <a:defRPr/>
                </a:pPr>
                <a:r>
                  <a:rPr lang="en-US" sz="2400" b="0" dirty="0"/>
                  <a:t>           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ID" sz="2000" dirty="0"/>
                  <a:t> .</a:t>
                </a:r>
                <a:endParaRPr lang="en-US" sz="2400" b="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182" y="0"/>
                <a:ext cx="11158418" cy="5345502"/>
              </a:xfrm>
              <a:prstGeom prst="rect">
                <a:avLst/>
              </a:prstGeom>
              <a:blipFill>
                <a:blip r:embed="rId2"/>
                <a:stretch>
                  <a:fillRect l="-874" r="-820"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2E2E04C1-52E8-C8A3-E265-F71166E7D6C1}"/>
              </a:ext>
            </a:extLst>
          </p:cNvPr>
          <p:cNvGrpSpPr/>
          <p:nvPr/>
        </p:nvGrpSpPr>
        <p:grpSpPr>
          <a:xfrm>
            <a:off x="235296" y="1985824"/>
            <a:ext cx="1693150" cy="920966"/>
            <a:chOff x="740334" y="3043297"/>
            <a:chExt cx="1693150" cy="99904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20291E0B-75A5-EB9B-E380-D9FB7A096F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F5B7C839-1516-80BF-0A8D-DD14DD4C674F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38246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B495410-4380-4613-B237-A36E4D8880B8}"/>
              </a:ext>
            </a:extLst>
          </p:cNvPr>
          <p:cNvSpPr txBox="1"/>
          <p:nvPr/>
        </p:nvSpPr>
        <p:spPr>
          <a:xfrm>
            <a:off x="233482" y="464820"/>
            <a:ext cx="8948618" cy="5021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ID" sz="2400" b="1" dirty="0"/>
              <a:t>e.    </a:t>
            </a:r>
            <a:r>
              <a:rPr lang="en-ID" sz="2400" b="1" dirty="0" err="1"/>
              <a:t>Pecahan</a:t>
            </a:r>
            <a:r>
              <a:rPr lang="en-ID" sz="2400" b="1" dirty="0"/>
              <a:t> </a:t>
            </a:r>
            <a:r>
              <a:rPr lang="en-ID" sz="2400" b="1" dirty="0" err="1"/>
              <a:t>biasa</a:t>
            </a:r>
            <a:r>
              <a:rPr lang="en-ID" sz="2400" b="1" dirty="0"/>
              <a:t> </a:t>
            </a:r>
            <a:r>
              <a:rPr lang="en-ID" sz="2400" b="1" dirty="0" err="1"/>
              <a:t>ke</a:t>
            </a:r>
            <a:r>
              <a:rPr lang="en-ID" sz="2400" b="1" dirty="0"/>
              <a:t> </a:t>
            </a:r>
            <a:r>
              <a:rPr lang="en-ID" sz="2400" b="1" dirty="0" err="1"/>
              <a:t>pecahan</a:t>
            </a:r>
            <a:r>
              <a:rPr lang="en-ID" sz="2400" b="1" dirty="0"/>
              <a:t> </a:t>
            </a:r>
            <a:r>
              <a:rPr lang="en-ID" sz="2400" b="1" dirty="0" err="1"/>
              <a:t>desimal</a:t>
            </a:r>
            <a:endParaRPr lang="en-ID" sz="2400" b="1" dirty="0"/>
          </a:p>
          <a:p>
            <a:pPr lvl="0" algn="just">
              <a:lnSpc>
                <a:spcPct val="150000"/>
              </a:lnSpc>
              <a:defRPr/>
            </a:pPr>
            <a:r>
              <a:rPr lang="en-ID" sz="2400" dirty="0"/>
              <a:t>        Ada dua </a:t>
            </a:r>
            <a:r>
              <a:rPr lang="en-ID" sz="2400" dirty="0" err="1"/>
              <a:t>cara</a:t>
            </a:r>
            <a:r>
              <a:rPr lang="en-ID" sz="2400" dirty="0"/>
              <a:t> </a:t>
            </a:r>
            <a:r>
              <a:rPr lang="en-ID" sz="2400" dirty="0" err="1"/>
              <a:t>mengubah</a:t>
            </a:r>
            <a:r>
              <a:rPr lang="en-ID" sz="2400" dirty="0"/>
              <a:t> </a:t>
            </a:r>
            <a:r>
              <a:rPr lang="en-ID" sz="2400" dirty="0" err="1"/>
              <a:t>pecahan</a:t>
            </a:r>
            <a:r>
              <a:rPr lang="en-ID" sz="2400" dirty="0"/>
              <a:t> </a:t>
            </a:r>
            <a:r>
              <a:rPr lang="en-ID" sz="2400" dirty="0" err="1"/>
              <a:t>biasa</a:t>
            </a:r>
            <a:r>
              <a:rPr lang="en-ID" sz="2400" dirty="0"/>
              <a:t> </a:t>
            </a:r>
            <a:r>
              <a:rPr lang="en-ID" sz="2400" dirty="0" err="1"/>
              <a:t>ke</a:t>
            </a:r>
            <a:r>
              <a:rPr lang="en-ID" sz="2400" dirty="0"/>
              <a:t> </a:t>
            </a:r>
            <a:r>
              <a:rPr lang="en-ID" sz="2400" dirty="0" err="1"/>
              <a:t>dalam</a:t>
            </a:r>
            <a:r>
              <a:rPr lang="en-ID" sz="2400" dirty="0"/>
              <a:t> </a:t>
            </a:r>
            <a:r>
              <a:rPr lang="en-ID" sz="2400" dirty="0" err="1"/>
              <a:t>bentuk</a:t>
            </a:r>
            <a:r>
              <a:rPr lang="en-ID" sz="2400" dirty="0"/>
              <a:t> </a:t>
            </a:r>
            <a:r>
              <a:rPr lang="en-ID" sz="2400" dirty="0" err="1"/>
              <a:t>desimal</a:t>
            </a:r>
            <a:r>
              <a:rPr lang="en-ID" sz="2400" dirty="0"/>
              <a:t>, </a:t>
            </a:r>
            <a:r>
              <a:rPr lang="en-ID" sz="2400" dirty="0" err="1"/>
              <a:t>yaitu</a:t>
            </a:r>
            <a:r>
              <a:rPr lang="en-ID" sz="2400" dirty="0"/>
              <a:t> </a:t>
            </a:r>
            <a:r>
              <a:rPr lang="en-ID" sz="2400" dirty="0" err="1"/>
              <a:t>sebagai</a:t>
            </a:r>
            <a:r>
              <a:rPr lang="en-ID" sz="2400" dirty="0"/>
              <a:t> </a:t>
            </a:r>
            <a:r>
              <a:rPr lang="en-ID" sz="2400" dirty="0" err="1"/>
              <a:t>berikut</a:t>
            </a:r>
            <a:r>
              <a:rPr lang="en-ID" sz="2400" dirty="0"/>
              <a:t>. 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arenR"/>
              <a:defRPr/>
            </a:pPr>
            <a:r>
              <a:rPr lang="en-ID" sz="2400" i="1" dirty="0"/>
              <a:t>Cara 1</a:t>
            </a:r>
            <a:r>
              <a:rPr lang="en-ID" sz="2400" dirty="0"/>
              <a:t>: </a:t>
            </a:r>
            <a:r>
              <a:rPr lang="en-ID" sz="2400" dirty="0" err="1"/>
              <a:t>mengubah</a:t>
            </a:r>
            <a:r>
              <a:rPr lang="en-ID" sz="2400" dirty="0"/>
              <a:t> </a:t>
            </a:r>
            <a:r>
              <a:rPr lang="en-ID" sz="2400" dirty="0" err="1"/>
              <a:t>penyebut</a:t>
            </a:r>
            <a:r>
              <a:rPr lang="en-ID" sz="2400" dirty="0"/>
              <a:t> </a:t>
            </a:r>
            <a:r>
              <a:rPr lang="en-ID" sz="2400" dirty="0" err="1"/>
              <a:t>menjadi</a:t>
            </a:r>
            <a:r>
              <a:rPr lang="en-ID" sz="2400" dirty="0"/>
              <a:t> 10, 100, 1000, dan </a:t>
            </a:r>
            <a:r>
              <a:rPr lang="en-ID" sz="2400" dirty="0" err="1"/>
              <a:t>seterusnya</a:t>
            </a:r>
            <a:r>
              <a:rPr lang="en-ID" sz="2400" dirty="0"/>
              <a:t>.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arenR"/>
              <a:defRPr/>
            </a:pPr>
            <a:r>
              <a:rPr lang="en-ID" sz="2400" i="1" dirty="0"/>
              <a:t>Cara 2</a:t>
            </a:r>
            <a:r>
              <a:rPr lang="en-ID" sz="2400" dirty="0"/>
              <a:t>: </a:t>
            </a:r>
            <a:r>
              <a:rPr lang="en-ID" sz="2400" dirty="0" err="1"/>
              <a:t>menggunakan</a:t>
            </a:r>
            <a:r>
              <a:rPr lang="en-ID" sz="2400" dirty="0"/>
              <a:t> </a:t>
            </a:r>
            <a:r>
              <a:rPr lang="en-ID" sz="2400" dirty="0" err="1"/>
              <a:t>pembagian</a:t>
            </a:r>
            <a:r>
              <a:rPr lang="en-ID" sz="2400" dirty="0"/>
              <a:t> </a:t>
            </a:r>
            <a:r>
              <a:rPr lang="en-ID" sz="2400" dirty="0" err="1"/>
              <a:t>bersusun</a:t>
            </a:r>
            <a:r>
              <a:rPr lang="en-ID" sz="2400" dirty="0"/>
              <a:t>.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arenR"/>
              <a:defRPr/>
            </a:pPr>
            <a:endParaRPr lang="en-ID" sz="2400" dirty="0"/>
          </a:p>
          <a:p>
            <a:pPr lvl="0" algn="just">
              <a:lnSpc>
                <a:spcPct val="150000"/>
              </a:lnSpc>
              <a:defRPr/>
            </a:pPr>
            <a:endParaRPr lang="en-ID" sz="2400" dirty="0"/>
          </a:p>
          <a:p>
            <a:pPr algn="just">
              <a:lnSpc>
                <a:spcPct val="150000"/>
              </a:lnSpc>
              <a:defRPr/>
            </a:pPr>
            <a:endParaRPr lang="en-US" sz="2400" b="0" dirty="0"/>
          </a:p>
        </p:txBody>
      </p:sp>
    </p:spTree>
    <p:extLst>
      <p:ext uri="{BB962C8B-B14F-4D97-AF65-F5344CB8AC3E}">
        <p14:creationId xmlns:p14="http://schemas.microsoft.com/office/powerpoint/2010/main" val="3923183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288CCEB6-CCC4-4482-BFAD-D7A6306A5E24}"/>
              </a:ext>
            </a:extLst>
          </p:cNvPr>
          <p:cNvGrpSpPr/>
          <p:nvPr/>
        </p:nvGrpSpPr>
        <p:grpSpPr>
          <a:xfrm>
            <a:off x="7925264" y="1436835"/>
            <a:ext cx="1904536" cy="4783192"/>
            <a:chOff x="7239464" y="118324"/>
            <a:chExt cx="1904536" cy="478319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94BB5394-33E8-334F-A38A-ACF24259E768}"/>
                </a:ext>
              </a:extLst>
            </p:cNvPr>
            <p:cNvSpPr txBox="1"/>
            <p:nvPr/>
          </p:nvSpPr>
          <p:spPr>
            <a:xfrm>
              <a:off x="7575395" y="118324"/>
              <a:ext cx="1542028" cy="5062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en-US" sz="2000" i="1" dirty="0"/>
                <a:t>Cara 2: </a:t>
              </a:r>
              <a:endParaRPr lang="en-US" sz="2000" dirty="0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xmlns="" id="{70C0E8CA-CDE9-AA04-E7F5-94CD812F2C4E}"/>
                </a:ext>
              </a:extLst>
            </p:cNvPr>
            <p:cNvGrpSpPr/>
            <p:nvPr/>
          </p:nvGrpSpPr>
          <p:grpSpPr>
            <a:xfrm>
              <a:off x="7239464" y="661455"/>
              <a:ext cx="1904536" cy="4240061"/>
              <a:chOff x="1368347" y="589072"/>
              <a:chExt cx="1904536" cy="4240061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xmlns="" id="{D86CAB0F-7609-F892-F421-64C01F32D15F}"/>
                      </a:ext>
                    </a:extLst>
                  </p:cNvPr>
                  <p:cNvSpPr txBox="1"/>
                  <p:nvPr/>
                </p:nvSpPr>
                <p:spPr>
                  <a:xfrm>
                    <a:off x="1828800" y="589072"/>
                    <a:ext cx="1444083" cy="55399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lvl="0" algn="just">
                      <a:lnSpc>
                        <a:spcPct val="150000"/>
                      </a:lnSpc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0,875</m:t>
                          </m:r>
                        </m:oMath>
                      </m:oMathPara>
                    </a14:m>
                    <a:endParaRPr lang="en-US" sz="2000" b="0" dirty="0"/>
                  </a:p>
                </p:txBody>
              </p:sp>
            </mc:Choice>
            <mc:Fallback xmlns=""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id="{D86CAB0F-7609-F892-F421-64C01F32D15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28800" y="589072"/>
                    <a:ext cx="1444083" cy="55399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xmlns="" id="{0CDDE3E3-7AA8-C4E1-4869-943B179AD4B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63906" y="1190798"/>
                <a:ext cx="95869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xmlns="" id="{8D5BBD12-662F-1D7C-F43C-8FE3D26C277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28800" y="1190798"/>
                <a:ext cx="235106" cy="86660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6" name="TextBox 25">
                    <a:extLst>
                      <a:ext uri="{FF2B5EF4-FFF2-40B4-BE49-F238E27FC236}">
                        <a16:creationId xmlns:a16="http://schemas.microsoft.com/office/drawing/2014/main" xmlns="" id="{597BFDE5-50F4-C2C1-BFB2-1FE669295F87}"/>
                      </a:ext>
                    </a:extLst>
                  </p:cNvPr>
                  <p:cNvSpPr txBox="1"/>
                  <p:nvPr/>
                </p:nvSpPr>
                <p:spPr>
                  <a:xfrm>
                    <a:off x="1368347" y="1190798"/>
                    <a:ext cx="671862" cy="55399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lvl="0" algn="just">
                      <a:lnSpc>
                        <a:spcPct val="150000"/>
                      </a:lnSpc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oMath>
                      </m:oMathPara>
                    </a14:m>
                    <a:endParaRPr lang="en-US" sz="2000" b="0" dirty="0"/>
                  </a:p>
                </p:txBody>
              </p:sp>
            </mc:Choice>
            <mc:Fallback xmlns="">
              <p:sp>
                <p:nvSpPr>
                  <p:cNvPr id="26" name="TextBox 25">
                    <a:extLst>
                      <a:ext uri="{FF2B5EF4-FFF2-40B4-BE49-F238E27FC236}">
                        <a16:creationId xmlns:a16="http://schemas.microsoft.com/office/drawing/2014/main" id="{597BFDE5-50F4-C2C1-BFB2-1FE669295F8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368347" y="1190798"/>
                    <a:ext cx="671862" cy="55399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7" name="TextBox 26">
                    <a:extLst>
                      <a:ext uri="{FF2B5EF4-FFF2-40B4-BE49-F238E27FC236}">
                        <a16:creationId xmlns:a16="http://schemas.microsoft.com/office/drawing/2014/main" xmlns="" id="{81518B52-85D3-9392-0281-FE3A72EDB5F6}"/>
                      </a:ext>
                    </a:extLst>
                  </p:cNvPr>
                  <p:cNvSpPr txBox="1"/>
                  <p:nvPr/>
                </p:nvSpPr>
                <p:spPr>
                  <a:xfrm>
                    <a:off x="1890441" y="1173773"/>
                    <a:ext cx="671862" cy="55399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lvl="0" algn="just">
                      <a:lnSpc>
                        <a:spcPct val="150000"/>
                      </a:lnSpc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oMath>
                      </m:oMathPara>
                    </a14:m>
                    <a:endParaRPr lang="en-US" sz="2000" b="0" dirty="0"/>
                  </a:p>
                </p:txBody>
              </p:sp>
            </mc:Choice>
            <mc:Fallback xmlns="">
              <p:sp>
                <p:nvSpPr>
                  <p:cNvPr id="27" name="TextBox 26">
                    <a:extLst>
                      <a:ext uri="{FF2B5EF4-FFF2-40B4-BE49-F238E27FC236}">
                        <a16:creationId xmlns:a16="http://schemas.microsoft.com/office/drawing/2014/main" id="{81518B52-85D3-9392-0281-FE3A72EDB5F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90441" y="1173773"/>
                    <a:ext cx="671862" cy="553998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" name="TextBox 30">
                    <a:extLst>
                      <a:ext uri="{FF2B5EF4-FFF2-40B4-BE49-F238E27FC236}">
                        <a16:creationId xmlns:a16="http://schemas.microsoft.com/office/drawing/2014/main" xmlns="" id="{E2FD0EDE-02FF-CDF8-0002-59FF18677B41}"/>
                      </a:ext>
                    </a:extLst>
                  </p:cNvPr>
                  <p:cNvSpPr txBox="1"/>
                  <p:nvPr/>
                </p:nvSpPr>
                <p:spPr>
                  <a:xfrm>
                    <a:off x="1890441" y="1530988"/>
                    <a:ext cx="671862" cy="55399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lvl="0" algn="just">
                      <a:lnSpc>
                        <a:spcPct val="150000"/>
                      </a:lnSpc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oMath>
                      </m:oMathPara>
                    </a14:m>
                    <a:endParaRPr lang="en-US" sz="2000" b="0" dirty="0"/>
                  </a:p>
                </p:txBody>
              </p:sp>
            </mc:Choice>
            <mc:Fallback xmlns="">
              <p:sp>
                <p:nvSpPr>
                  <p:cNvPr id="31" name="TextBox 30">
                    <a:extLst>
                      <a:ext uri="{FF2B5EF4-FFF2-40B4-BE49-F238E27FC236}">
                        <a16:creationId xmlns:a16="http://schemas.microsoft.com/office/drawing/2014/main" id="{E2FD0EDE-02FF-CDF8-0002-59FF18677B4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90441" y="1530988"/>
                    <a:ext cx="671862" cy="553998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xmlns="" id="{44A2A81A-40F8-4AF0-09EF-FA94682DF5E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92661" y="2174317"/>
                <a:ext cx="569642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xmlns="" id="{DD75210E-ABEB-0475-D55F-B28F2F991DB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27661" y="2174317"/>
                <a:ext cx="158287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6" name="TextBox 35">
                    <a:extLst>
                      <a:ext uri="{FF2B5EF4-FFF2-40B4-BE49-F238E27FC236}">
                        <a16:creationId xmlns:a16="http://schemas.microsoft.com/office/drawing/2014/main" xmlns="" id="{64B96564-85E5-8135-787C-7F63F10BA541}"/>
                      </a:ext>
                    </a:extLst>
                  </p:cNvPr>
                  <p:cNvSpPr txBox="1"/>
                  <p:nvPr/>
                </p:nvSpPr>
                <p:spPr>
                  <a:xfrm>
                    <a:off x="1933931" y="2029819"/>
                    <a:ext cx="671862" cy="55399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lvl="0" algn="just">
                      <a:lnSpc>
                        <a:spcPct val="150000"/>
                      </a:lnSpc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70</m:t>
                          </m:r>
                        </m:oMath>
                      </m:oMathPara>
                    </a14:m>
                    <a:endParaRPr lang="en-US" sz="2000" b="0" dirty="0"/>
                  </a:p>
                </p:txBody>
              </p:sp>
            </mc:Choice>
            <mc:Fallback xmlns="">
              <p:sp>
                <p:nvSpPr>
                  <p:cNvPr id="36" name="TextBox 35">
                    <a:extLst>
                      <a:ext uri="{FF2B5EF4-FFF2-40B4-BE49-F238E27FC236}">
                        <a16:creationId xmlns:a16="http://schemas.microsoft.com/office/drawing/2014/main" id="{64B96564-85E5-8135-787C-7F63F10BA54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933931" y="2029819"/>
                    <a:ext cx="671862" cy="553998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7" name="TextBox 36">
                    <a:extLst>
                      <a:ext uri="{FF2B5EF4-FFF2-40B4-BE49-F238E27FC236}">
                        <a16:creationId xmlns:a16="http://schemas.microsoft.com/office/drawing/2014/main" xmlns="" id="{9951F182-39EA-1E49-FA95-4DF0A8C39892}"/>
                      </a:ext>
                    </a:extLst>
                  </p:cNvPr>
                  <p:cNvSpPr txBox="1"/>
                  <p:nvPr/>
                </p:nvSpPr>
                <p:spPr>
                  <a:xfrm>
                    <a:off x="1952082" y="2377358"/>
                    <a:ext cx="671862" cy="55399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lvl="0" algn="just">
                      <a:lnSpc>
                        <a:spcPct val="150000"/>
                      </a:lnSpc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64</m:t>
                          </m:r>
                        </m:oMath>
                      </m:oMathPara>
                    </a14:m>
                    <a:endParaRPr lang="en-US" sz="2000" b="0" dirty="0"/>
                  </a:p>
                </p:txBody>
              </p:sp>
            </mc:Choice>
            <mc:Fallback xmlns="">
              <p:sp>
                <p:nvSpPr>
                  <p:cNvPr id="37" name="TextBox 36">
                    <a:extLst>
                      <a:ext uri="{FF2B5EF4-FFF2-40B4-BE49-F238E27FC236}">
                        <a16:creationId xmlns:a16="http://schemas.microsoft.com/office/drawing/2014/main" id="{9951F182-39EA-1E49-FA95-4DF0A8C3989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952082" y="2377358"/>
                    <a:ext cx="671862" cy="553998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xmlns="" id="{E0542178-E05D-4297-2D49-16B050BE9DE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23944" y="2925795"/>
                <a:ext cx="158287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xmlns="" id="{210D7C02-89B0-5377-C7EE-9635D24D286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03192" y="2925795"/>
                <a:ext cx="569642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xmlns="" id="{B608BBBD-933B-43BA-02F5-09B3BA633E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03192" y="3700934"/>
                <a:ext cx="569642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xmlns="" id="{E0741A6A-EE11-679F-30FC-AD6122F673AF}"/>
                      </a:ext>
                    </a:extLst>
                  </p:cNvPr>
                  <p:cNvSpPr txBox="1"/>
                  <p:nvPr/>
                </p:nvSpPr>
                <p:spPr>
                  <a:xfrm>
                    <a:off x="1941551" y="2820648"/>
                    <a:ext cx="671862" cy="55399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lvl="0" algn="just">
                      <a:lnSpc>
                        <a:spcPct val="150000"/>
                      </a:lnSpc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60</m:t>
                          </m:r>
                        </m:oMath>
                      </m:oMathPara>
                    </a14:m>
                    <a:endParaRPr lang="en-US" sz="2000" b="0" dirty="0"/>
                  </a:p>
                </p:txBody>
              </p:sp>
            </mc:Choice>
            <mc:Fallback xmlns=""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id="{E0741A6A-EE11-679F-30FC-AD6122F673A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941551" y="2820648"/>
                    <a:ext cx="671862" cy="553998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8" name="TextBox 47">
                    <a:extLst>
                      <a:ext uri="{FF2B5EF4-FFF2-40B4-BE49-F238E27FC236}">
                        <a16:creationId xmlns:a16="http://schemas.microsoft.com/office/drawing/2014/main" xmlns="" id="{1E67B86B-BFCB-99A6-31D8-87867DFEAAA1}"/>
                      </a:ext>
                    </a:extLst>
                  </p:cNvPr>
                  <p:cNvSpPr txBox="1"/>
                  <p:nvPr/>
                </p:nvSpPr>
                <p:spPr>
                  <a:xfrm>
                    <a:off x="1956544" y="3128835"/>
                    <a:ext cx="671862" cy="55399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lvl="0" algn="just">
                      <a:lnSpc>
                        <a:spcPct val="150000"/>
                      </a:lnSpc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56</m:t>
                          </m:r>
                        </m:oMath>
                      </m:oMathPara>
                    </a14:m>
                    <a:endParaRPr lang="en-US" sz="2000" b="0" dirty="0"/>
                  </a:p>
                </p:txBody>
              </p:sp>
            </mc:Choice>
            <mc:Fallback xmlns="">
              <p:sp>
                <p:nvSpPr>
                  <p:cNvPr id="48" name="TextBox 47">
                    <a:extLst>
                      <a:ext uri="{FF2B5EF4-FFF2-40B4-BE49-F238E27FC236}">
                        <a16:creationId xmlns:a16="http://schemas.microsoft.com/office/drawing/2014/main" id="{1E67B86B-BFCB-99A6-31D8-87867DFEAAA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956544" y="3128835"/>
                    <a:ext cx="671862" cy="553998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xmlns="" id="{90EC99EC-F03E-720B-EEF2-6538E602E4D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16324" y="3703035"/>
                <a:ext cx="158287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0" name="TextBox 49">
                    <a:extLst>
                      <a:ext uri="{FF2B5EF4-FFF2-40B4-BE49-F238E27FC236}">
                        <a16:creationId xmlns:a16="http://schemas.microsoft.com/office/drawing/2014/main" xmlns="" id="{B85F49FF-5EAB-AE62-4BA4-83D36C8EC074}"/>
                      </a:ext>
                    </a:extLst>
                  </p:cNvPr>
                  <p:cNvSpPr txBox="1"/>
                  <p:nvPr/>
                </p:nvSpPr>
                <p:spPr>
                  <a:xfrm>
                    <a:off x="1941551" y="3572125"/>
                    <a:ext cx="671862" cy="55399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lvl="0" algn="just">
                      <a:lnSpc>
                        <a:spcPct val="150000"/>
                      </a:lnSpc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40</m:t>
                          </m:r>
                        </m:oMath>
                      </m:oMathPara>
                    </a14:m>
                    <a:endParaRPr lang="en-US" sz="2000" b="0" dirty="0"/>
                  </a:p>
                </p:txBody>
              </p:sp>
            </mc:Choice>
            <mc:Fallback xmlns="">
              <p:sp>
                <p:nvSpPr>
                  <p:cNvPr id="50" name="TextBox 49">
                    <a:extLst>
                      <a:ext uri="{FF2B5EF4-FFF2-40B4-BE49-F238E27FC236}">
                        <a16:creationId xmlns:a16="http://schemas.microsoft.com/office/drawing/2014/main" id="{B85F49FF-5EAB-AE62-4BA4-83D36C8EC07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941551" y="3572125"/>
                    <a:ext cx="671862" cy="553998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1" name="TextBox 50">
                    <a:extLst>
                      <a:ext uri="{FF2B5EF4-FFF2-40B4-BE49-F238E27FC236}">
                        <a16:creationId xmlns:a16="http://schemas.microsoft.com/office/drawing/2014/main" xmlns="" id="{AB9AE230-83D5-28A5-D4BB-75C9966F2E52}"/>
                      </a:ext>
                    </a:extLst>
                  </p:cNvPr>
                  <p:cNvSpPr txBox="1"/>
                  <p:nvPr/>
                </p:nvSpPr>
                <p:spPr>
                  <a:xfrm>
                    <a:off x="1941551" y="3880312"/>
                    <a:ext cx="671862" cy="55399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lvl="0" algn="just">
                      <a:lnSpc>
                        <a:spcPct val="150000"/>
                      </a:lnSpc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40</m:t>
                          </m:r>
                        </m:oMath>
                      </m:oMathPara>
                    </a14:m>
                    <a:endParaRPr lang="en-US" sz="2000" b="0" dirty="0"/>
                  </a:p>
                </p:txBody>
              </p:sp>
            </mc:Choice>
            <mc:Fallback xmlns="">
              <p:sp>
                <p:nvSpPr>
                  <p:cNvPr id="51" name="TextBox 50">
                    <a:extLst>
                      <a:ext uri="{FF2B5EF4-FFF2-40B4-BE49-F238E27FC236}">
                        <a16:creationId xmlns:a16="http://schemas.microsoft.com/office/drawing/2014/main" id="{AB9AE230-83D5-28A5-D4BB-75C9966F2E5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941551" y="3880312"/>
                    <a:ext cx="671862" cy="553998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xmlns="" id="{94BF1A92-5056-B9E5-9F0F-300DCC84D56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07003" y="4437457"/>
                <a:ext cx="569642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xmlns="" id="{3E085DBE-4528-FCBC-23B3-6756F95B959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08704" y="4434555"/>
                <a:ext cx="158287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4" name="TextBox 53">
                    <a:extLst>
                      <a:ext uri="{FF2B5EF4-FFF2-40B4-BE49-F238E27FC236}">
                        <a16:creationId xmlns:a16="http://schemas.microsoft.com/office/drawing/2014/main" xmlns="" id="{482E8965-39F2-C7A9-67BF-00DD5E97DC1B}"/>
                      </a:ext>
                    </a:extLst>
                  </p:cNvPr>
                  <p:cNvSpPr txBox="1"/>
                  <p:nvPr/>
                </p:nvSpPr>
                <p:spPr>
                  <a:xfrm>
                    <a:off x="2040209" y="4275135"/>
                    <a:ext cx="671862" cy="55399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lvl="0" algn="just">
                      <a:lnSpc>
                        <a:spcPct val="150000"/>
                      </a:lnSpc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oMath>
                      </m:oMathPara>
                    </a14:m>
                    <a:endParaRPr lang="en-US" sz="2000" b="0" dirty="0"/>
                  </a:p>
                </p:txBody>
              </p:sp>
            </mc:Choice>
            <mc:Fallback xmlns="">
              <p:sp>
                <p:nvSpPr>
                  <p:cNvPr id="54" name="TextBox 53">
                    <a:extLst>
                      <a:ext uri="{FF2B5EF4-FFF2-40B4-BE49-F238E27FC236}">
                        <a16:creationId xmlns:a16="http://schemas.microsoft.com/office/drawing/2014/main" id="{482E8965-39F2-C7A9-67BF-00DD5E97DC1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040209" y="4275135"/>
                    <a:ext cx="671862" cy="553998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xmlns="" id="{92B5C0C5-0E79-4155-9906-C02F16A39B69}"/>
                  </a:ext>
                </a:extLst>
              </p:cNvPr>
              <p:cNvSpPr/>
              <p:nvPr/>
            </p:nvSpPr>
            <p:spPr>
              <a:xfrm>
                <a:off x="144780" y="1405418"/>
                <a:ext cx="6096000" cy="229229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:r>
                  <a:rPr lang="en-US" sz="2000" i="1" dirty="0"/>
                  <a:t>Cara 1: </a:t>
                </a:r>
                <a:r>
                  <a:rPr lang="en-ID" sz="20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7 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 125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 × 125</m:t>
                        </m:r>
                      </m:den>
                    </m:f>
                  </m:oMath>
                </a14:m>
                <a:r>
                  <a:rPr lang="en-US" sz="2000" i="1" dirty="0">
                    <a:latin typeface="Cambria Math" panose="02040503050406030204" pitchFamily="18" charset="0"/>
                  </a:rPr>
                  <a:t> </a:t>
                </a:r>
                <a:r>
                  <a:rPr lang="en-ID" sz="2000" dirty="0"/>
                  <a:t>(penyebut diubah menjadi 1000, pembilang dan penyebut diukalikan 125)</a:t>
                </a:r>
                <a:endParaRPr lang="en-US" sz="2000" i="1" dirty="0">
                  <a:latin typeface="Cambria Math" panose="02040503050406030204" pitchFamily="18" charset="0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US" sz="2000" dirty="0"/>
                  <a:t>                 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875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1000</m:t>
                        </m:r>
                      </m:den>
                    </m:f>
                  </m:oMath>
                </a14:m>
                <a:endParaRPr lang="en-US" sz="2000" i="1" dirty="0">
                  <a:latin typeface="Cambria Math" panose="02040503050406030204" pitchFamily="18" charset="0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US" sz="2000" dirty="0"/>
                  <a:t>                 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=0,875</m:t>
                    </m:r>
                  </m:oMath>
                </a14:m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92B5C0C5-0E79-4155-9906-C02F16A39B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80" y="1405418"/>
                <a:ext cx="6096000" cy="2292294"/>
              </a:xfrm>
              <a:prstGeom prst="rect">
                <a:avLst/>
              </a:prstGeom>
              <a:blipFill>
                <a:blip r:embed="rId13"/>
                <a:stretch>
                  <a:fillRect l="-1100" r="-1000" b="-39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6AD89064-1D78-4929-B571-1E153620FCA5}"/>
              </a:ext>
            </a:extLst>
          </p:cNvPr>
          <p:cNvGrpSpPr/>
          <p:nvPr/>
        </p:nvGrpSpPr>
        <p:grpSpPr>
          <a:xfrm>
            <a:off x="332542" y="246913"/>
            <a:ext cx="1693150" cy="920966"/>
            <a:chOff x="740334" y="3043297"/>
            <a:chExt cx="1693150" cy="999041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xmlns="" id="{77091E5C-74A0-4037-BDE1-871F96A301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1B012577-5C05-4193-B3DB-7056078DF50C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18231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119182" y="0"/>
                <a:ext cx="11620534" cy="24829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sz="2400" b="1" dirty="0"/>
                  <a:t>f.    </a:t>
                </a:r>
                <a:r>
                  <a:rPr lang="en-ID" sz="2400" b="1" dirty="0" err="1"/>
                  <a:t>Pecahan</a:t>
                </a:r>
                <a:r>
                  <a:rPr lang="en-ID" sz="2400" b="1" dirty="0"/>
                  <a:t> </a:t>
                </a:r>
                <a:r>
                  <a:rPr lang="en-ID" sz="2400" b="1" dirty="0" err="1"/>
                  <a:t>desimal</a:t>
                </a:r>
                <a:r>
                  <a:rPr lang="en-ID" sz="2400" b="1" dirty="0"/>
                  <a:t> </a:t>
                </a:r>
                <a:r>
                  <a:rPr lang="en-ID" sz="2400" b="1" dirty="0" err="1"/>
                  <a:t>ke</a:t>
                </a:r>
                <a:r>
                  <a:rPr lang="en-ID" sz="2400" b="1" dirty="0"/>
                  <a:t> </a:t>
                </a:r>
                <a:r>
                  <a:rPr lang="en-ID" sz="2400" b="1" dirty="0" err="1"/>
                  <a:t>pecahan</a:t>
                </a:r>
                <a:r>
                  <a:rPr lang="en-ID" sz="2400" b="1" dirty="0"/>
                  <a:t> </a:t>
                </a:r>
                <a:r>
                  <a:rPr lang="en-ID" sz="2400" b="1" dirty="0" err="1"/>
                  <a:t>biasa</a:t>
                </a:r>
                <a:endParaRPr lang="en-ID" sz="2400" b="1" dirty="0"/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sv-SE" sz="2400" dirty="0"/>
                  <a:t>       Perhatikan contoh berikut.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sv-SE" sz="2400" dirty="0"/>
                  <a:t>0,345 diubah menjadi pecahan biasa dengan tahapan.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sv-SE" sz="2400" dirty="0"/>
                  <a:t>0,346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3,45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34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345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00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sv-SE" sz="24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182" y="0"/>
                <a:ext cx="11620534" cy="2482924"/>
              </a:xfrm>
              <a:prstGeom prst="rect">
                <a:avLst/>
              </a:prstGeom>
              <a:blipFill>
                <a:blip r:embed="rId2"/>
                <a:stretch>
                  <a:fillRect l="-839" b="-1720"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8E6BD55D-6274-C1F8-8221-E64465F7B5D6}"/>
              </a:ext>
            </a:extLst>
          </p:cNvPr>
          <p:cNvGrpSpPr/>
          <p:nvPr/>
        </p:nvGrpSpPr>
        <p:grpSpPr>
          <a:xfrm>
            <a:off x="1440179" y="2447925"/>
            <a:ext cx="1863589" cy="600075"/>
            <a:chOff x="1440179" y="2447925"/>
            <a:chExt cx="1863589" cy="600075"/>
          </a:xfrm>
        </p:grpSpPr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xmlns="" id="{2F1A9CB7-9D7A-83E6-8B88-BC8089685600}"/>
                </a:ext>
              </a:extLst>
            </p:cNvPr>
            <p:cNvCxnSpPr/>
            <p:nvPr/>
          </p:nvCxnSpPr>
          <p:spPr>
            <a:xfrm>
              <a:off x="1504950" y="2447925"/>
              <a:ext cx="0" cy="2286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xmlns="" id="{3FB0218F-520E-A12F-732C-DCCDF66D7764}"/>
                </a:ext>
              </a:extLst>
            </p:cNvPr>
            <p:cNvCxnSpPr/>
            <p:nvPr/>
          </p:nvCxnSpPr>
          <p:spPr>
            <a:xfrm>
              <a:off x="2352675" y="2447925"/>
              <a:ext cx="0" cy="2286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xmlns="" id="{24C91065-4118-F134-4AEC-177E5DBC65EB}"/>
                </a:ext>
              </a:extLst>
            </p:cNvPr>
            <p:cNvCxnSpPr/>
            <p:nvPr/>
          </p:nvCxnSpPr>
          <p:spPr>
            <a:xfrm>
              <a:off x="3219450" y="2447925"/>
              <a:ext cx="0" cy="2286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8FB742F0-A6AF-1CAF-19DA-95E50F458133}"/>
                </a:ext>
              </a:extLst>
            </p:cNvPr>
            <p:cNvSpPr/>
            <p:nvPr/>
          </p:nvSpPr>
          <p:spPr>
            <a:xfrm>
              <a:off x="1440179" y="2752725"/>
              <a:ext cx="168637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1</a:t>
              </a:r>
              <a:endParaRPr lang="en-ID" dirty="0">
                <a:solidFill>
                  <a:schemeClr val="tx1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FED0B075-7E03-4770-C2DD-DEEB26E69F3A}"/>
                </a:ext>
              </a:extLst>
            </p:cNvPr>
            <p:cNvSpPr/>
            <p:nvPr/>
          </p:nvSpPr>
          <p:spPr>
            <a:xfrm>
              <a:off x="2268356" y="2752723"/>
              <a:ext cx="168637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2</a:t>
              </a:r>
              <a:endParaRPr lang="en-ID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0E893FF7-2EFC-E144-B976-83EBCB8F990A}"/>
                </a:ext>
              </a:extLst>
            </p:cNvPr>
            <p:cNvSpPr/>
            <p:nvPr/>
          </p:nvSpPr>
          <p:spPr>
            <a:xfrm>
              <a:off x="3135131" y="2752722"/>
              <a:ext cx="168637" cy="2952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3</a:t>
              </a:r>
              <a:endParaRPr lang="en-ID" dirty="0">
                <a:solidFill>
                  <a:schemeClr val="tx1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="" id="{438069FF-C602-0E18-C822-1807777DD562}"/>
                  </a:ext>
                </a:extLst>
              </p:cNvPr>
              <p:cNvSpPr txBox="1"/>
              <p:nvPr/>
            </p:nvSpPr>
            <p:spPr>
              <a:xfrm>
                <a:off x="119182" y="3124194"/>
                <a:ext cx="11433481" cy="1409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Bentuk </a:t>
                </a:r>
                <a:r>
                  <a:rPr lang="en-ID" sz="2400" dirty="0" err="1"/>
                  <a:t>terakhir</a:t>
                </a:r>
                <a:r>
                  <a:rPr lang="en-ID" sz="2400" dirty="0"/>
                  <a:t> (</a:t>
                </a:r>
                <a:r>
                  <a:rPr lang="en-ID" sz="2400" dirty="0" err="1"/>
                  <a:t>tahapan</a:t>
                </a:r>
                <a:r>
                  <a:rPr lang="en-ID" sz="2400" dirty="0"/>
                  <a:t> 3) </a:t>
                </a:r>
                <a:r>
                  <a:rPr lang="en-ID" sz="2400" dirty="0" err="1"/>
                  <a:t>antara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pembilang</a:t>
                </a:r>
                <a:r>
                  <a:rPr lang="en-ID" sz="2400" dirty="0"/>
                  <a:t> dan </a:t>
                </a:r>
                <a:r>
                  <a:rPr lang="en-ID" sz="2400" dirty="0" err="1"/>
                  <a:t>penyebut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sudah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dalam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bilangan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bulat</a:t>
                </a:r>
                <a:r>
                  <a:rPr lang="en-ID" sz="2400" dirty="0"/>
                  <a:t>.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J</a:t>
                </a:r>
                <a:r>
                  <a:rPr lang="it-IT" sz="2400" dirty="0"/>
                  <a:t>adi, 0,345 dalam pecahan biasa adalah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it-IT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345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1000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ID" sz="24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38069FF-C602-0E18-C822-1807777DD5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182" y="3124194"/>
                <a:ext cx="11433481" cy="1409488"/>
              </a:xfrm>
              <a:prstGeom prst="rect">
                <a:avLst/>
              </a:prstGeom>
              <a:blipFill>
                <a:blip r:embed="rId3"/>
                <a:stretch>
                  <a:fillRect l="-853" b="-862"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05747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164902" y="266700"/>
                <a:ext cx="11044118" cy="52530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sz="2400" b="1" dirty="0"/>
                  <a:t>g.    </a:t>
                </a:r>
                <a:r>
                  <a:rPr lang="en-ID" sz="2400" b="1" dirty="0" err="1"/>
                  <a:t>Persen</a:t>
                </a:r>
                <a:r>
                  <a:rPr lang="en-ID" sz="2400" b="1" dirty="0"/>
                  <a:t> </a:t>
                </a:r>
                <a:r>
                  <a:rPr lang="en-ID" sz="2400" b="1" dirty="0" err="1"/>
                  <a:t>ke</a:t>
                </a:r>
                <a:r>
                  <a:rPr lang="en-ID" sz="2400" b="1" dirty="0"/>
                  <a:t> </a:t>
                </a:r>
                <a:r>
                  <a:rPr lang="en-ID" sz="2400" b="1" dirty="0" err="1"/>
                  <a:t>pecahan</a:t>
                </a:r>
                <a:r>
                  <a:rPr lang="en-ID" sz="2400" b="1" dirty="0"/>
                  <a:t> </a:t>
                </a:r>
                <a:r>
                  <a:rPr lang="en-ID" sz="2400" b="1" dirty="0" err="1"/>
                  <a:t>desimal</a:t>
                </a:r>
                <a:endParaRPr lang="en-ID" sz="2400" b="1" dirty="0"/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sv-SE" sz="2400" dirty="0"/>
                  <a:t>       </a:t>
                </a:r>
                <a:r>
                  <a:rPr lang="en-ID" sz="2400" dirty="0" err="1"/>
                  <a:t>Mengubah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persen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ke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dalam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bentuk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desimal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dapat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dilakukan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dengan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cara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mengubah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persen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menjadi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biasa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berpenyebut</a:t>
                </a:r>
                <a:r>
                  <a:rPr lang="en-ID" sz="2400" dirty="0"/>
                  <a:t> 100, </a:t>
                </a:r>
                <a:r>
                  <a:rPr lang="en-ID" sz="2400" dirty="0" err="1"/>
                  <a:t>kemudian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mengubah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penyebut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menjadi</a:t>
                </a:r>
                <a:r>
                  <a:rPr lang="en-ID" sz="2400" dirty="0"/>
                  <a:t> 1.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b="1" dirty="0" err="1"/>
                  <a:t>Contoh</a:t>
                </a:r>
                <a:r>
                  <a:rPr lang="en-ID" sz="2400" b="1" dirty="0"/>
                  <a:t>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12%</m:t>
                    </m:r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40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100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0,12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=0,12</m:t>
                    </m:r>
                  </m:oMath>
                </a14:m>
                <a:r>
                  <a:rPr lang="en-US" sz="2400" b="0" dirty="0">
                    <a:ea typeface="Cambria Math" panose="02040503050406030204" pitchFamily="18" charset="0"/>
                  </a:rPr>
                  <a:t>.</a:t>
                </a:r>
              </a:p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sz="2400" b="1" dirty="0"/>
                  <a:t>h.    </a:t>
                </a:r>
                <a:r>
                  <a:rPr lang="en-ID" sz="2400" b="1" dirty="0" err="1"/>
                  <a:t>Pecahan</a:t>
                </a:r>
                <a:r>
                  <a:rPr lang="en-ID" sz="2400" b="1" dirty="0"/>
                  <a:t> </a:t>
                </a:r>
                <a:r>
                  <a:rPr lang="en-ID" sz="2400" b="1" dirty="0" err="1"/>
                  <a:t>desimal</a:t>
                </a:r>
                <a:r>
                  <a:rPr lang="en-ID" sz="2400" b="1" dirty="0"/>
                  <a:t> </a:t>
                </a:r>
                <a:r>
                  <a:rPr lang="en-ID" sz="2400" b="1" dirty="0" err="1"/>
                  <a:t>ke</a:t>
                </a:r>
                <a:r>
                  <a:rPr lang="en-ID" sz="2400" b="1" dirty="0"/>
                  <a:t> </a:t>
                </a:r>
                <a:r>
                  <a:rPr lang="en-ID" sz="2400" b="1" dirty="0" err="1"/>
                  <a:t>persen</a:t>
                </a:r>
                <a:endParaRPr lang="en-ID" sz="2400" b="1" dirty="0"/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sv-SE" sz="2400" dirty="0"/>
                  <a:t>       </a:t>
                </a:r>
                <a:r>
                  <a:rPr lang="en-ID" sz="2400" dirty="0" err="1"/>
                  <a:t>Mengubah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desimal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ke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dalam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bentuk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persen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dapat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dilakukan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dengan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cara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mengalikan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desimal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dengan</a:t>
                </a:r>
                <a:r>
                  <a:rPr lang="en-ID" sz="2400" dirty="0"/>
                  <a:t> 100%.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b="1" dirty="0" err="1"/>
                  <a:t>Contoh</a:t>
                </a:r>
                <a:r>
                  <a:rPr lang="en-ID" sz="2400" b="1" dirty="0"/>
                  <a:t>: 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,34</m:t>
                    </m:r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0,34×100%=34%</m:t>
                    </m:r>
                  </m:oMath>
                </a14:m>
                <a:r>
                  <a:rPr lang="en-ID" sz="2000" dirty="0"/>
                  <a:t>.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902" y="266700"/>
                <a:ext cx="11044118" cy="5253041"/>
              </a:xfrm>
              <a:prstGeom prst="rect">
                <a:avLst/>
              </a:prstGeom>
              <a:blipFill>
                <a:blip r:embed="rId2"/>
                <a:stretch>
                  <a:fillRect l="-828" r="-883" b="-17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187559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7CF35327-3315-4BEC-B55B-B81362319D5F}"/>
              </a:ext>
            </a:extLst>
          </p:cNvPr>
          <p:cNvGrpSpPr/>
          <p:nvPr/>
        </p:nvGrpSpPr>
        <p:grpSpPr>
          <a:xfrm>
            <a:off x="284299" y="216322"/>
            <a:ext cx="1468301" cy="920966"/>
            <a:chOff x="740334" y="3043297"/>
            <a:chExt cx="1468301" cy="999041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xmlns="" id="{A0187FFB-3F6D-486F-9FE1-45F4FD4ABD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68301" cy="99904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3230CB37-25CB-416C-9819-80A188F463CF}"/>
                </a:ext>
              </a:extLst>
            </p:cNvPr>
            <p:cNvSpPr txBox="1"/>
            <p:nvPr/>
          </p:nvSpPr>
          <p:spPr>
            <a:xfrm>
              <a:off x="871451" y="337717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xmlns="" id="{9224FEF2-4E43-4D30-B324-6C881A9ABC35}"/>
                  </a:ext>
                </a:extLst>
              </p:cNvPr>
              <p:cNvSpPr txBox="1"/>
              <p:nvPr/>
            </p:nvSpPr>
            <p:spPr>
              <a:xfrm>
                <a:off x="224916" y="1213668"/>
                <a:ext cx="11426064" cy="49246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 err="1"/>
                  <a:t>Sepulang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piknik</a:t>
                </a:r>
                <a:r>
                  <a:rPr lang="en-ID" sz="2400" dirty="0"/>
                  <a:t>, Pak Burhan </a:t>
                </a:r>
                <a:r>
                  <a:rPr lang="en-ID" sz="2400" dirty="0" err="1"/>
                  <a:t>membawa</a:t>
                </a:r>
                <a:r>
                  <a:rPr lang="en-ID" sz="2400" dirty="0"/>
                  <a:t> oleh-oleh 5 </a:t>
                </a:r>
                <a:r>
                  <a:rPr lang="en-ID" sz="2400" dirty="0" err="1"/>
                  <a:t>lusin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buah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mangga</a:t>
                </a:r>
                <a:r>
                  <a:rPr lang="en-ID" sz="2400" dirty="0"/>
                  <a:t>. </a:t>
                </a:r>
                <a:r>
                  <a:rPr lang="en-ID" sz="2400" dirty="0" err="1"/>
                  <a:t>Sebanyak</a:t>
                </a:r>
                <a:r>
                  <a:rPr lang="en-ID" sz="2400" dirty="0"/>
                  <a:t> 33 </a:t>
                </a:r>
                <a:r>
                  <a:rPr lang="en-ID" sz="2400" dirty="0" err="1"/>
                  <a:t>buah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mangga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diberikan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kepada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tetangga</a:t>
                </a:r>
                <a:r>
                  <a:rPr lang="en-ID" sz="2400" dirty="0"/>
                  <a:t>. </a:t>
                </a:r>
                <a:r>
                  <a:rPr lang="en-ID" sz="2400" dirty="0" err="1"/>
                  <a:t>Berapa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persen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buah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mangga</a:t>
                </a:r>
                <a:r>
                  <a:rPr lang="en-ID" sz="2400" dirty="0"/>
                  <a:t> yang </a:t>
                </a:r>
                <a:r>
                  <a:rPr lang="en-ID" sz="2400" dirty="0" err="1"/>
                  <a:t>tersisa</a:t>
                </a:r>
                <a:r>
                  <a:rPr lang="en-ID" sz="2400" dirty="0"/>
                  <a:t>?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Times New Roman" panose="02020603050405020304" pitchFamily="18" charset="0"/>
                  </a:rPr>
                  <a:t>Jawab: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Banyak </a:t>
                </a:r>
                <a:r>
                  <a:rPr lang="en-ID" sz="2400" dirty="0" err="1"/>
                  <a:t>buah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mangga</a:t>
                </a:r>
                <a:r>
                  <a:rPr lang="en-ID" sz="2400" dirty="0"/>
                  <a:t> yang </a:t>
                </a:r>
                <a:r>
                  <a:rPr lang="en-ID" sz="2400" dirty="0" err="1"/>
                  <a:t>dibawa</a:t>
                </a:r>
                <a:r>
                  <a:rPr lang="en-ID" sz="2400" dirty="0"/>
                  <a:t> Pak Burhan 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5 </a:t>
                </a:r>
                <a:r>
                  <a:rPr lang="en-ID" sz="2400" dirty="0" err="1"/>
                  <a:t>lusin</a:t>
                </a:r>
                <a:r>
                  <a:rPr lang="en-ID" sz="2400" dirty="0"/>
                  <a:t>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						    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ID" sz="2400" dirty="0"/>
                  <a:t>5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ID" sz="2400" dirty="0"/>
                  <a:t> 12 </a:t>
                </a:r>
                <a:r>
                  <a:rPr lang="en-ID" sz="2400" dirty="0" err="1"/>
                  <a:t>buah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60 </a:t>
                </a:r>
                <a:r>
                  <a:rPr lang="en-ID" sz="2400" dirty="0" err="1"/>
                  <a:t>buah</a:t>
                </a:r>
                <a:r>
                  <a:rPr lang="en-ID" sz="2400" dirty="0"/>
                  <a:t>.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Banyak </a:t>
                </a:r>
                <a:r>
                  <a:rPr lang="en-ID" sz="2400" dirty="0" err="1"/>
                  <a:t>buah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mangga</a:t>
                </a:r>
                <a:r>
                  <a:rPr lang="en-ID" sz="2400" dirty="0"/>
                  <a:t> yang </a:t>
                </a:r>
                <a:r>
                  <a:rPr lang="en-ID" sz="2400" dirty="0" err="1"/>
                  <a:t>tersisa</a:t>
                </a:r>
                <a:r>
                  <a:rPr lang="en-ID" sz="2400" dirty="0"/>
                  <a:t> 		    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ID" sz="2400" dirty="0"/>
                  <a:t>60 </a:t>
                </a:r>
                <a14:m>
                  <m:oMath xmlns:m="http://schemas.openxmlformats.org/officeDocument/2006/math">
                    <m:r>
                      <a:rPr lang="en-ID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ID" sz="2400" dirty="0"/>
                  <a:t> 33 </a:t>
                </a:r>
                <a:r>
                  <a:rPr lang="en-ID" sz="2400" dirty="0" err="1"/>
                  <a:t>buah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27 </a:t>
                </a:r>
                <a:r>
                  <a:rPr lang="en-ID" sz="2400" dirty="0" err="1"/>
                  <a:t>buah</a:t>
                </a:r>
                <a:r>
                  <a:rPr lang="en-ID" sz="2400" dirty="0"/>
                  <a:t>.</a:t>
                </a:r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Times New Roman" panose="02020603050405020304" pitchFamily="18" charset="0"/>
                  </a:rPr>
                  <a:t>	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nn-NO" sz="2400" dirty="0"/>
                  <a:t>Persentase buah mangga yang tersisa 	    </a:t>
                </a:r>
                <a14:m>
                  <m:oMath xmlns:m="http://schemas.openxmlformats.org/officeDocument/2006/math"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nn-NO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n-NO" sz="24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27</m:t>
                        </m:r>
                      </m:num>
                      <m:den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60</m:t>
                        </m:r>
                      </m:den>
                    </m:f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nn-NO" sz="2400" dirty="0"/>
                  <a:t> 100%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nn-NO" sz="2400" dirty="0"/>
                  <a:t>						    </a:t>
                </a:r>
                <a14:m>
                  <m:oMath xmlns:m="http://schemas.openxmlformats.org/officeDocument/2006/math"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n-NO" sz="2400" dirty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n-NO" sz="24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20</m:t>
                        </m:r>
                      </m:den>
                    </m:f>
                    <m:r>
                      <a:rPr 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nn-NO" sz="2400" dirty="0"/>
                  <a:t> 100% </a:t>
                </a:r>
                <a14:m>
                  <m:oMath xmlns:m="http://schemas.openxmlformats.org/officeDocument/2006/math"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n-NO" sz="2400" dirty="0"/>
                  <a:t> 45%.</a:t>
                </a:r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Times New Roman" panose="02020603050405020304" pitchFamily="18" charset="0"/>
                  </a:rPr>
                  <a:t>	</a:t>
                </a: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224FEF2-4E43-4D30-B324-6C881A9ABC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916" y="1213668"/>
                <a:ext cx="11426064" cy="4924681"/>
              </a:xfrm>
              <a:prstGeom prst="rect">
                <a:avLst/>
              </a:prstGeom>
              <a:blipFill>
                <a:blip r:embed="rId4"/>
                <a:stretch>
                  <a:fillRect l="-854" r="-800" b="-3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62136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B495410-4380-4613-B237-A36E4D8880B8}"/>
              </a:ext>
            </a:extLst>
          </p:cNvPr>
          <p:cNvSpPr txBox="1"/>
          <p:nvPr/>
        </p:nvSpPr>
        <p:spPr>
          <a:xfrm>
            <a:off x="185175" y="1319276"/>
            <a:ext cx="11066712" cy="2763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en-ID" sz="2400" dirty="0" err="1"/>
              <a:t>Pecahan</a:t>
            </a:r>
            <a:r>
              <a:rPr lang="en-ID" sz="2400" dirty="0"/>
              <a:t> yang </a:t>
            </a:r>
            <a:r>
              <a:rPr lang="en-ID" sz="2400" dirty="0" err="1"/>
              <a:t>memiliki</a:t>
            </a:r>
            <a:r>
              <a:rPr lang="en-ID" sz="2400" dirty="0"/>
              <a:t> </a:t>
            </a:r>
            <a:r>
              <a:rPr lang="en-ID" sz="2400" dirty="0" err="1"/>
              <a:t>nilai</a:t>
            </a:r>
            <a:r>
              <a:rPr lang="en-ID" sz="2400" dirty="0"/>
              <a:t> </a:t>
            </a:r>
            <a:r>
              <a:rPr lang="en-ID" sz="2400" dirty="0" err="1"/>
              <a:t>sama</a:t>
            </a:r>
            <a:r>
              <a:rPr lang="en-ID" sz="2400" dirty="0"/>
              <a:t> </a:t>
            </a:r>
            <a:r>
              <a:rPr lang="en-ID" sz="2400" dirty="0" err="1"/>
              <a:t>disebut</a:t>
            </a:r>
            <a:r>
              <a:rPr lang="en-ID" sz="2400" dirty="0"/>
              <a:t> </a:t>
            </a:r>
            <a:r>
              <a:rPr lang="en-ID" sz="2400" dirty="0" err="1"/>
              <a:t>pecahan</a:t>
            </a:r>
            <a:r>
              <a:rPr lang="en-ID" sz="2400" dirty="0"/>
              <a:t> </a:t>
            </a:r>
            <a:r>
              <a:rPr lang="en-ID" sz="2400" dirty="0" err="1"/>
              <a:t>senilai</a:t>
            </a:r>
            <a:r>
              <a:rPr lang="en-ID" sz="2400" dirty="0"/>
              <a:t>. Nilai </a:t>
            </a:r>
            <a:r>
              <a:rPr lang="en-ID" sz="2400" dirty="0" err="1"/>
              <a:t>pecahan</a:t>
            </a:r>
            <a:r>
              <a:rPr lang="en-ID" sz="2400" dirty="0"/>
              <a:t> </a:t>
            </a:r>
            <a:r>
              <a:rPr lang="en-ID" sz="2400" dirty="0" err="1"/>
              <a:t>akan</a:t>
            </a:r>
            <a:r>
              <a:rPr lang="en-ID" sz="2400" dirty="0"/>
              <a:t> </a:t>
            </a:r>
            <a:r>
              <a:rPr lang="en-ID" sz="2400" dirty="0" err="1"/>
              <a:t>tetap</a:t>
            </a:r>
            <a:r>
              <a:rPr lang="en-ID" sz="2400" dirty="0"/>
              <a:t> </a:t>
            </a:r>
            <a:r>
              <a:rPr lang="en-ID" sz="2400" dirty="0" err="1"/>
              <a:t>sama</a:t>
            </a:r>
            <a:r>
              <a:rPr lang="en-ID" sz="2400" dirty="0"/>
              <a:t> </a:t>
            </a:r>
            <a:r>
              <a:rPr lang="en-ID" sz="2400" dirty="0" err="1"/>
              <a:t>ketika</a:t>
            </a:r>
            <a:r>
              <a:rPr lang="en-ID" sz="2400" dirty="0"/>
              <a:t> </a:t>
            </a:r>
            <a:r>
              <a:rPr lang="en-ID" sz="2400" dirty="0" err="1"/>
              <a:t>pembilang</a:t>
            </a:r>
            <a:r>
              <a:rPr lang="en-ID" sz="2400" dirty="0"/>
              <a:t> dan </a:t>
            </a:r>
            <a:r>
              <a:rPr lang="en-ID" sz="2400" dirty="0" err="1"/>
              <a:t>penyebutnya</a:t>
            </a:r>
            <a:r>
              <a:rPr lang="en-ID" sz="2400" dirty="0"/>
              <a:t> </a:t>
            </a:r>
            <a:r>
              <a:rPr lang="en-ID" sz="2400" dirty="0" err="1"/>
              <a:t>dikalikan</a:t>
            </a:r>
            <a:r>
              <a:rPr lang="en-ID" sz="2400" dirty="0"/>
              <a:t> </a:t>
            </a:r>
            <a:r>
              <a:rPr lang="en-ID" sz="2400" dirty="0" err="1"/>
              <a:t>atau</a:t>
            </a:r>
            <a:r>
              <a:rPr lang="en-ID" sz="2400" dirty="0"/>
              <a:t> </a:t>
            </a:r>
            <a:r>
              <a:rPr lang="en-ID" sz="2400" dirty="0" err="1"/>
              <a:t>dibagi</a:t>
            </a:r>
            <a:r>
              <a:rPr lang="en-ID" sz="2400" dirty="0"/>
              <a:t> </a:t>
            </a:r>
            <a:r>
              <a:rPr lang="en-ID" sz="2400" dirty="0" err="1"/>
              <a:t>dengan</a:t>
            </a:r>
            <a:r>
              <a:rPr lang="en-ID" sz="2400" dirty="0"/>
              <a:t> </a:t>
            </a:r>
            <a:r>
              <a:rPr lang="en-ID" sz="2400" dirty="0" err="1"/>
              <a:t>bilangan</a:t>
            </a:r>
            <a:r>
              <a:rPr lang="en-ID" sz="2400" dirty="0"/>
              <a:t> yang </a:t>
            </a:r>
            <a:r>
              <a:rPr lang="en-ID" sz="2400" dirty="0" err="1"/>
              <a:t>sama</a:t>
            </a:r>
            <a:r>
              <a:rPr lang="en-ID" sz="2400" dirty="0"/>
              <a:t> </a:t>
            </a:r>
            <a:r>
              <a:rPr lang="en-ID" sz="2400" dirty="0" err="1"/>
              <a:t>bukan</a:t>
            </a:r>
            <a:r>
              <a:rPr lang="en-ID" sz="2400" dirty="0"/>
              <a:t> nol. Cara </a:t>
            </a:r>
            <a:r>
              <a:rPr lang="en-ID" sz="2400" dirty="0" err="1"/>
              <a:t>menentukan</a:t>
            </a:r>
            <a:r>
              <a:rPr lang="en-ID" sz="2400" dirty="0"/>
              <a:t> </a:t>
            </a:r>
            <a:r>
              <a:rPr lang="en-ID" sz="2400" dirty="0" err="1"/>
              <a:t>pecahan</a:t>
            </a:r>
            <a:r>
              <a:rPr lang="en-ID" sz="2400" dirty="0"/>
              <a:t> </a:t>
            </a:r>
            <a:r>
              <a:rPr lang="en-ID" sz="2400" dirty="0" err="1"/>
              <a:t>senilai</a:t>
            </a:r>
            <a:r>
              <a:rPr lang="en-ID" sz="2400" dirty="0"/>
              <a:t> </a:t>
            </a:r>
            <a:r>
              <a:rPr lang="en-ID" sz="2400" dirty="0" err="1"/>
              <a:t>dapat</a:t>
            </a:r>
            <a:r>
              <a:rPr lang="en-ID" sz="2400" dirty="0"/>
              <a:t> </a:t>
            </a:r>
            <a:r>
              <a:rPr lang="en-ID" sz="2400" dirty="0" err="1"/>
              <a:t>menggunakan</a:t>
            </a:r>
            <a:r>
              <a:rPr lang="en-ID" sz="2400" dirty="0"/>
              <a:t> garis </a:t>
            </a:r>
            <a:r>
              <a:rPr lang="en-ID" sz="2400" dirty="0" err="1"/>
              <a:t>bilangan</a:t>
            </a:r>
            <a:r>
              <a:rPr lang="en-ID" sz="2400" dirty="0"/>
              <a:t> </a:t>
            </a:r>
            <a:r>
              <a:rPr lang="en-ID" sz="2400" dirty="0" err="1"/>
              <a:t>seperti</a:t>
            </a:r>
            <a:r>
              <a:rPr lang="en-ID" sz="2400" dirty="0"/>
              <a:t> </a:t>
            </a:r>
            <a:r>
              <a:rPr lang="en-ID" sz="2400" dirty="0" err="1"/>
              <a:t>berikut</a:t>
            </a:r>
            <a:r>
              <a:rPr lang="en-ID" sz="2400" dirty="0"/>
              <a:t>.</a:t>
            </a:r>
          </a:p>
          <a:p>
            <a:pPr lvl="0" algn="just">
              <a:lnSpc>
                <a:spcPct val="150000"/>
              </a:lnSpc>
              <a:defRPr/>
            </a:pPr>
            <a:endParaRPr lang="en-ID" sz="2200" b="1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2" y="259886"/>
            <a:ext cx="3071206" cy="10901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EAB025C-BF81-45A5-979D-4FE31D6C0098}"/>
              </a:ext>
            </a:extLst>
          </p:cNvPr>
          <p:cNvSpPr txBox="1"/>
          <p:nvPr/>
        </p:nvSpPr>
        <p:spPr>
          <a:xfrm>
            <a:off x="401717" y="653639"/>
            <a:ext cx="25836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4.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Pecahan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Senilai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2" name="Group 161">
            <a:extLst>
              <a:ext uri="{FF2B5EF4-FFF2-40B4-BE49-F238E27FC236}">
                <a16:creationId xmlns:a16="http://schemas.microsoft.com/office/drawing/2014/main" xmlns="" id="{0018777D-A6A9-E807-89A3-E6BD530CC20D}"/>
              </a:ext>
            </a:extLst>
          </p:cNvPr>
          <p:cNvGrpSpPr/>
          <p:nvPr/>
        </p:nvGrpSpPr>
        <p:grpSpPr>
          <a:xfrm>
            <a:off x="297566" y="3563872"/>
            <a:ext cx="11297101" cy="2721034"/>
            <a:chOff x="347641" y="3302975"/>
            <a:chExt cx="11297101" cy="2721034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xmlns="" id="{C96E93FC-7504-2127-4D35-AC44D165B8B1}"/>
                </a:ext>
              </a:extLst>
            </p:cNvPr>
            <p:cNvGrpSpPr/>
            <p:nvPr/>
          </p:nvGrpSpPr>
          <p:grpSpPr>
            <a:xfrm>
              <a:off x="369414" y="3302975"/>
              <a:ext cx="11275328" cy="599876"/>
              <a:chOff x="369414" y="3302975"/>
              <a:chExt cx="11275328" cy="599876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xmlns="" id="{AF27CA37-E8ED-05EE-E065-CEA5D293D0FB}"/>
                  </a:ext>
                </a:extLst>
              </p:cNvPr>
              <p:cNvSpPr/>
              <p:nvPr/>
            </p:nvSpPr>
            <p:spPr>
              <a:xfrm>
                <a:off x="8458633" y="3417076"/>
                <a:ext cx="415554" cy="485775"/>
              </a:xfrm>
              <a:prstGeom prst="ellipse">
                <a:avLst/>
              </a:prstGeom>
              <a:solidFill>
                <a:srgbClr val="FFEBB0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xmlns="" id="{888B832A-3076-FE1A-CAB1-70C989CB584C}"/>
                  </a:ext>
                </a:extLst>
              </p:cNvPr>
              <p:cNvSpPr/>
              <p:nvPr/>
            </p:nvSpPr>
            <p:spPr>
              <a:xfrm>
                <a:off x="3422644" y="3405152"/>
                <a:ext cx="415554" cy="485775"/>
              </a:xfrm>
              <a:prstGeom prst="ellipse">
                <a:avLst/>
              </a:prstGeom>
              <a:solidFill>
                <a:srgbClr val="FFE79D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xmlns="" id="{8FAE0FD6-687B-45D5-CEB2-CA9C78698537}"/>
                  </a:ext>
                </a:extLst>
              </p:cNvPr>
              <p:cNvGrpSpPr/>
              <p:nvPr/>
            </p:nvGrpSpPr>
            <p:grpSpPr>
              <a:xfrm>
                <a:off x="369414" y="3302975"/>
                <a:ext cx="11275328" cy="544918"/>
                <a:chOff x="321940" y="3638244"/>
                <a:chExt cx="11500646" cy="544918"/>
              </a:xfrm>
            </p:grpSpPr>
            <p:grpSp>
              <p:nvGrpSpPr>
                <p:cNvPr id="55" name="Group 54">
                  <a:extLst>
                    <a:ext uri="{FF2B5EF4-FFF2-40B4-BE49-F238E27FC236}">
                      <a16:creationId xmlns:a16="http://schemas.microsoft.com/office/drawing/2014/main" xmlns="" id="{A9579A59-C8EC-D7CA-8798-BAD270AE6D72}"/>
                    </a:ext>
                  </a:extLst>
                </p:cNvPr>
                <p:cNvGrpSpPr/>
                <p:nvPr/>
              </p:nvGrpSpPr>
              <p:grpSpPr>
                <a:xfrm>
                  <a:off x="321940" y="3638244"/>
                  <a:ext cx="11500646" cy="538225"/>
                  <a:chOff x="70482" y="3275655"/>
                  <a:chExt cx="4930857" cy="538225"/>
                </a:xfrm>
              </p:grpSpPr>
              <p:grpSp>
                <p:nvGrpSpPr>
                  <p:cNvPr id="2" name="Group 1">
                    <a:extLst>
                      <a:ext uri="{FF2B5EF4-FFF2-40B4-BE49-F238E27FC236}">
                        <a16:creationId xmlns:a16="http://schemas.microsoft.com/office/drawing/2014/main" xmlns="" id="{88735710-C1AE-29C7-60C2-2458EB3A7197}"/>
                      </a:ext>
                    </a:extLst>
                  </p:cNvPr>
                  <p:cNvGrpSpPr/>
                  <p:nvPr/>
                </p:nvGrpSpPr>
                <p:grpSpPr>
                  <a:xfrm>
                    <a:off x="70482" y="3285870"/>
                    <a:ext cx="4930857" cy="528010"/>
                    <a:chOff x="7624079" y="3732421"/>
                    <a:chExt cx="1533071" cy="528010"/>
                  </a:xfrm>
                </p:grpSpPr>
                <p:cxnSp>
                  <p:nvCxnSpPr>
                    <p:cNvPr id="3" name="Straight Arrow Connector 2">
                      <a:extLst>
                        <a:ext uri="{FF2B5EF4-FFF2-40B4-BE49-F238E27FC236}">
                          <a16:creationId xmlns:a16="http://schemas.microsoft.com/office/drawing/2014/main" xmlns="" id="{072CCBB6-4E6B-BCDC-429E-5C110A5015E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7624079" y="3772636"/>
                      <a:ext cx="1533071" cy="4835"/>
                    </a:xfrm>
                    <a:prstGeom prst="straightConnector1">
                      <a:avLst/>
                    </a:prstGeom>
                    <a:ln w="28575">
                      <a:headEnd type="stealth"/>
                      <a:tailEnd type="stealth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" name="Straight Connector 4">
                      <a:extLst>
                        <a:ext uri="{FF2B5EF4-FFF2-40B4-BE49-F238E27FC236}">
                          <a16:creationId xmlns:a16="http://schemas.microsoft.com/office/drawing/2014/main" xmlns="" id="{174F6D55-08BE-F906-ED7F-E8448402559A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8700595" y="3732421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" name="Straight Connector 5">
                      <a:extLst>
                        <a:ext uri="{FF2B5EF4-FFF2-40B4-BE49-F238E27FC236}">
                          <a16:creationId xmlns:a16="http://schemas.microsoft.com/office/drawing/2014/main" xmlns="" id="{DC9960F6-B2DD-4905-CB61-999DA880807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9105215" y="3735596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10" name="TextBox 75">
                          <a:extLst>
                            <a:ext uri="{FF2B5EF4-FFF2-40B4-BE49-F238E27FC236}">
                              <a16:creationId xmlns:a16="http://schemas.microsoft.com/office/drawing/2014/main" xmlns="" id="{181700F9-222C-A60F-29BE-B2CC13D2E8D7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7655930" y="3806066"/>
                          <a:ext cx="79939" cy="3693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>
                          <a:spAutoFit/>
                        </a:bodyPr>
                        <a:lstStyle>
                          <a:defPPr>
                            <a:defRPr lang="en-US"/>
                          </a:defPPr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US" dirty="0">
                              <a:solidFill>
                                <a:prstClr val="black"/>
                              </a:solidFill>
                            </a:rPr>
                            <a:t>1</a:t>
                          </a:r>
                          <a:endParaRPr kumimoji="0" lang="en-US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ea typeface="+mn-ea"/>
                            <a:cs typeface="+mn-cs"/>
                          </a:endParaRPr>
                        </a:p>
                      </p:txBody>
                    </p:sp>
                  </mc:Choice>
                  <mc:Fallback xmlns="">
                    <p:sp>
                      <p:nvSpPr>
                        <p:cNvPr id="10" name="TextBox 75">
                          <a:extLst>
                            <a:ext uri="{FF2B5EF4-FFF2-40B4-BE49-F238E27FC236}">
                              <a16:creationId xmlns:a16="http://schemas.microsoft.com/office/drawing/2014/main" id="{181700F9-222C-A60F-29BE-B2CC13D2E8D7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7655930" y="3806066"/>
                          <a:ext cx="79939" cy="369332"/>
                        </a:xfrm>
                        <a:prstGeom prst="rect">
                          <a:avLst/>
                        </a:prstGeom>
                        <a:blipFill>
                          <a:blip r:embed="rId4"/>
                          <a:stretch>
                            <a:fillRect t="-10000" b="-26667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ID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11" name="TextBox 75">
                          <a:extLst>
                            <a:ext uri="{FF2B5EF4-FFF2-40B4-BE49-F238E27FC236}">
                              <a16:creationId xmlns:a16="http://schemas.microsoft.com/office/drawing/2014/main" xmlns="" id="{43603D0F-34F8-F0D8-6CCC-26BFD0D08785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8034062" y="3821208"/>
                          <a:ext cx="55280" cy="439223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>
                          <a:spAutoFit/>
                        </a:bodyPr>
                        <a:lstStyle>
                          <a:defPPr>
                            <a:defRPr lang="en-US"/>
                          </a:defPPr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2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kumimoji="0" lang="en-US" sz="12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kumimoji="0" lang="en-US" sz="12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kumimoji="0" lang="en-US" sz="12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kumimoji="0" lang="en-US" sz="12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ea typeface="+mn-ea"/>
                            <a:cs typeface="+mn-cs"/>
                          </a:endParaRPr>
                        </a:p>
                      </p:txBody>
                    </p:sp>
                  </mc:Choice>
                  <mc:Fallback xmlns="">
                    <p:sp>
                      <p:nvSpPr>
                        <p:cNvPr id="11" name="TextBox 75">
                          <a:extLst>
                            <a:ext uri="{FF2B5EF4-FFF2-40B4-BE49-F238E27FC236}">
                              <a16:creationId xmlns:a16="http://schemas.microsoft.com/office/drawing/2014/main" id="{43603D0F-34F8-F0D8-6CCC-26BFD0D08785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8034062" y="3821208"/>
                          <a:ext cx="55280" cy="439223"/>
                        </a:xfrm>
                        <a:prstGeom prst="rect">
                          <a:avLst/>
                        </a:prstGeom>
                        <a:blipFill>
                          <a:blip r:embed="rId5"/>
                          <a:stretch>
                            <a:fillRect b="-1389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ID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12" name="TextBox 75">
                          <a:extLst>
                            <a:ext uri="{FF2B5EF4-FFF2-40B4-BE49-F238E27FC236}">
                              <a16:creationId xmlns:a16="http://schemas.microsoft.com/office/drawing/2014/main" xmlns="" id="{DEEE4E63-AF1D-C26B-3274-186369141FCF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9067006" y="3806438"/>
                          <a:ext cx="87050" cy="438005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>
                          <a:spAutoFit/>
                        </a:bodyPr>
                        <a:lstStyle>
                          <a:defPPr>
                            <a:defRPr lang="en-US"/>
                          </a:defPPr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2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1=</m:t>
                                </m:r>
                                <m:f>
                                  <m:fPr>
                                    <m:ctrlPr>
                                      <a:rPr kumimoji="0" lang="en-US" sz="12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kumimoji="0" lang="en-US" sz="12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kumimoji="0" lang="en-US" sz="12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kumimoji="0" lang="en-US" sz="12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ea typeface="+mn-ea"/>
                            <a:cs typeface="+mn-cs"/>
                          </a:endParaRPr>
                        </a:p>
                      </p:txBody>
                    </p:sp>
                  </mc:Choice>
                  <mc:Fallback xmlns="">
                    <p:sp>
                      <p:nvSpPr>
                        <p:cNvPr id="12" name="TextBox 75">
                          <a:extLst>
                            <a:ext uri="{FF2B5EF4-FFF2-40B4-BE49-F238E27FC236}">
                              <a16:creationId xmlns:a16="http://schemas.microsoft.com/office/drawing/2014/main" id="{DEEE4E63-AF1D-C26B-3274-186369141FCF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9067006" y="3806438"/>
                          <a:ext cx="87050" cy="438005"/>
                        </a:xfrm>
                        <a:prstGeom prst="rect">
                          <a:avLst/>
                        </a:prstGeom>
                        <a:blipFill>
                          <a:blip r:embed="rId6"/>
                          <a:stretch>
                            <a:fillRect b="-1408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ID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  <p:cxnSp>
                <p:nvCxnSpPr>
                  <p:cNvPr id="16" name="Straight Connector 15">
                    <a:extLst>
                      <a:ext uri="{FF2B5EF4-FFF2-40B4-BE49-F238E27FC236}">
                        <a16:creationId xmlns:a16="http://schemas.microsoft.com/office/drawing/2014/main" xmlns="" id="{075EE49B-4F34-0083-1931-B51457D70EB9}"/>
                      </a:ext>
                    </a:extLst>
                  </p:cNvPr>
                  <p:cNvCxnSpPr/>
                  <p:nvPr/>
                </p:nvCxnSpPr>
                <p:spPr>
                  <a:xfrm>
                    <a:off x="305912" y="3280884"/>
                    <a:ext cx="0" cy="8632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Straight Connector 28">
                    <a:extLst>
                      <a:ext uri="{FF2B5EF4-FFF2-40B4-BE49-F238E27FC236}">
                        <a16:creationId xmlns:a16="http://schemas.microsoft.com/office/drawing/2014/main" xmlns="" id="{B41DBCF1-0FFB-789E-A9A5-EEDC9C3EE69C}"/>
                      </a:ext>
                    </a:extLst>
                  </p:cNvPr>
                  <p:cNvCxnSpPr/>
                  <p:nvPr/>
                </p:nvCxnSpPr>
                <p:spPr>
                  <a:xfrm>
                    <a:off x="525218" y="3280882"/>
                    <a:ext cx="0" cy="8632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Straight Connector 29">
                    <a:extLst>
                      <a:ext uri="{FF2B5EF4-FFF2-40B4-BE49-F238E27FC236}">
                        <a16:creationId xmlns:a16="http://schemas.microsoft.com/office/drawing/2014/main" xmlns="" id="{CDDF3C90-5D3F-84A9-3CF5-FC0EAED53C18}"/>
                      </a:ext>
                    </a:extLst>
                  </p:cNvPr>
                  <p:cNvCxnSpPr/>
                  <p:nvPr/>
                </p:nvCxnSpPr>
                <p:spPr>
                  <a:xfrm>
                    <a:off x="744524" y="3275655"/>
                    <a:ext cx="0" cy="8632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Straight Connector 30">
                    <a:extLst>
                      <a:ext uri="{FF2B5EF4-FFF2-40B4-BE49-F238E27FC236}">
                        <a16:creationId xmlns:a16="http://schemas.microsoft.com/office/drawing/2014/main" xmlns="" id="{8C43B0A4-C43B-5B16-F920-14387C1C633A}"/>
                      </a:ext>
                    </a:extLst>
                  </p:cNvPr>
                  <p:cNvCxnSpPr/>
                  <p:nvPr/>
                </p:nvCxnSpPr>
                <p:spPr>
                  <a:xfrm>
                    <a:off x="944554" y="3280412"/>
                    <a:ext cx="0" cy="8632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Straight Connector 32">
                    <a:extLst>
                      <a:ext uri="{FF2B5EF4-FFF2-40B4-BE49-F238E27FC236}">
                        <a16:creationId xmlns:a16="http://schemas.microsoft.com/office/drawing/2014/main" xmlns="" id="{9D2F93AA-B3DA-EECD-EDE2-DDE366B217E1}"/>
                      </a:ext>
                    </a:extLst>
                  </p:cNvPr>
                  <p:cNvCxnSpPr/>
                  <p:nvPr/>
                </p:nvCxnSpPr>
                <p:spPr>
                  <a:xfrm>
                    <a:off x="1135058" y="3280404"/>
                    <a:ext cx="0" cy="8632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Straight Connector 33">
                    <a:extLst>
                      <a:ext uri="{FF2B5EF4-FFF2-40B4-BE49-F238E27FC236}">
                        <a16:creationId xmlns:a16="http://schemas.microsoft.com/office/drawing/2014/main" xmlns="" id="{B32ADFD3-8F06-4B6D-5392-BB6F94E801ED}"/>
                      </a:ext>
                    </a:extLst>
                  </p:cNvPr>
                  <p:cNvCxnSpPr/>
                  <p:nvPr/>
                </p:nvCxnSpPr>
                <p:spPr>
                  <a:xfrm>
                    <a:off x="1314448" y="3285157"/>
                    <a:ext cx="0" cy="8632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Straight Connector 34">
                    <a:extLst>
                      <a:ext uri="{FF2B5EF4-FFF2-40B4-BE49-F238E27FC236}">
                        <a16:creationId xmlns:a16="http://schemas.microsoft.com/office/drawing/2014/main" xmlns="" id="{12FF54EE-FFD0-D845-56F7-2F11CFABC09D}"/>
                      </a:ext>
                    </a:extLst>
                  </p:cNvPr>
                  <p:cNvCxnSpPr/>
                  <p:nvPr/>
                </p:nvCxnSpPr>
                <p:spPr>
                  <a:xfrm>
                    <a:off x="1495423" y="3285157"/>
                    <a:ext cx="0" cy="8632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Straight Connector 35">
                    <a:extLst>
                      <a:ext uri="{FF2B5EF4-FFF2-40B4-BE49-F238E27FC236}">
                        <a16:creationId xmlns:a16="http://schemas.microsoft.com/office/drawing/2014/main" xmlns="" id="{44DDC558-7CFB-FE5D-6E33-9C79DB2A95C1}"/>
                      </a:ext>
                    </a:extLst>
                  </p:cNvPr>
                  <p:cNvCxnSpPr/>
                  <p:nvPr/>
                </p:nvCxnSpPr>
                <p:spPr>
                  <a:xfrm>
                    <a:off x="1689098" y="3285157"/>
                    <a:ext cx="0" cy="8632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Straight Connector 36">
                    <a:extLst>
                      <a:ext uri="{FF2B5EF4-FFF2-40B4-BE49-F238E27FC236}">
                        <a16:creationId xmlns:a16="http://schemas.microsoft.com/office/drawing/2014/main" xmlns="" id="{0C88EE04-1D71-F4DC-CB41-047161E73580}"/>
                      </a:ext>
                    </a:extLst>
                  </p:cNvPr>
                  <p:cNvCxnSpPr/>
                  <p:nvPr/>
                </p:nvCxnSpPr>
                <p:spPr>
                  <a:xfrm>
                    <a:off x="1882773" y="3281982"/>
                    <a:ext cx="0" cy="8632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Straight Connector 37">
                    <a:extLst>
                      <a:ext uri="{FF2B5EF4-FFF2-40B4-BE49-F238E27FC236}">
                        <a16:creationId xmlns:a16="http://schemas.microsoft.com/office/drawing/2014/main" xmlns="" id="{7826A364-8FF0-1A26-F84D-2DF0C26C6E14}"/>
                      </a:ext>
                    </a:extLst>
                  </p:cNvPr>
                  <p:cNvCxnSpPr/>
                  <p:nvPr/>
                </p:nvCxnSpPr>
                <p:spPr>
                  <a:xfrm>
                    <a:off x="2076448" y="3281982"/>
                    <a:ext cx="0" cy="8632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Straight Connector 38">
                    <a:extLst>
                      <a:ext uri="{FF2B5EF4-FFF2-40B4-BE49-F238E27FC236}">
                        <a16:creationId xmlns:a16="http://schemas.microsoft.com/office/drawing/2014/main" xmlns="" id="{0C425740-F133-F96A-D33A-A4B676358F7D}"/>
                      </a:ext>
                    </a:extLst>
                  </p:cNvPr>
                  <p:cNvCxnSpPr/>
                  <p:nvPr/>
                </p:nvCxnSpPr>
                <p:spPr>
                  <a:xfrm>
                    <a:off x="2254248" y="3285157"/>
                    <a:ext cx="0" cy="8632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Straight Connector 39">
                    <a:extLst>
                      <a:ext uri="{FF2B5EF4-FFF2-40B4-BE49-F238E27FC236}">
                        <a16:creationId xmlns:a16="http://schemas.microsoft.com/office/drawing/2014/main" xmlns="" id="{36486919-1AE0-1B31-B521-D2B47394BD84}"/>
                      </a:ext>
                    </a:extLst>
                  </p:cNvPr>
                  <p:cNvCxnSpPr/>
                  <p:nvPr/>
                </p:nvCxnSpPr>
                <p:spPr>
                  <a:xfrm>
                    <a:off x="2432048" y="3288332"/>
                    <a:ext cx="0" cy="8632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Straight Connector 40">
                    <a:extLst>
                      <a:ext uri="{FF2B5EF4-FFF2-40B4-BE49-F238E27FC236}">
                        <a16:creationId xmlns:a16="http://schemas.microsoft.com/office/drawing/2014/main" xmlns="" id="{C6554FBF-961E-398B-30AD-B7859AC2A997}"/>
                      </a:ext>
                    </a:extLst>
                  </p:cNvPr>
                  <p:cNvCxnSpPr/>
                  <p:nvPr/>
                </p:nvCxnSpPr>
                <p:spPr>
                  <a:xfrm>
                    <a:off x="2625723" y="3285157"/>
                    <a:ext cx="0" cy="8632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Straight Connector 41">
                    <a:extLst>
                      <a:ext uri="{FF2B5EF4-FFF2-40B4-BE49-F238E27FC236}">
                        <a16:creationId xmlns:a16="http://schemas.microsoft.com/office/drawing/2014/main" xmlns="" id="{1B0C7244-18F6-5D01-CB5D-6D7EC4088059}"/>
                      </a:ext>
                    </a:extLst>
                  </p:cNvPr>
                  <p:cNvCxnSpPr/>
                  <p:nvPr/>
                </p:nvCxnSpPr>
                <p:spPr>
                  <a:xfrm>
                    <a:off x="2832098" y="3288332"/>
                    <a:ext cx="0" cy="8632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Straight Connector 42">
                    <a:extLst>
                      <a:ext uri="{FF2B5EF4-FFF2-40B4-BE49-F238E27FC236}">
                        <a16:creationId xmlns:a16="http://schemas.microsoft.com/office/drawing/2014/main" xmlns="" id="{E96B62F2-7C65-17C3-077C-D65F54906178}"/>
                      </a:ext>
                    </a:extLst>
                  </p:cNvPr>
                  <p:cNvCxnSpPr/>
                  <p:nvPr/>
                </p:nvCxnSpPr>
                <p:spPr>
                  <a:xfrm>
                    <a:off x="3009898" y="3281982"/>
                    <a:ext cx="0" cy="8632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Straight Connector 43">
                    <a:extLst>
                      <a:ext uri="{FF2B5EF4-FFF2-40B4-BE49-F238E27FC236}">
                        <a16:creationId xmlns:a16="http://schemas.microsoft.com/office/drawing/2014/main" xmlns="" id="{A6F52C9F-481A-BE7B-0CD5-2375DBB08759}"/>
                      </a:ext>
                    </a:extLst>
                  </p:cNvPr>
                  <p:cNvCxnSpPr/>
                  <p:nvPr/>
                </p:nvCxnSpPr>
                <p:spPr>
                  <a:xfrm>
                    <a:off x="3184523" y="3281982"/>
                    <a:ext cx="0" cy="8632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Straight Connector 44">
                    <a:extLst>
                      <a:ext uri="{FF2B5EF4-FFF2-40B4-BE49-F238E27FC236}">
                        <a16:creationId xmlns:a16="http://schemas.microsoft.com/office/drawing/2014/main" xmlns="" id="{D3F4D9BA-0D36-BC9C-B60D-72FF4CB2FDF4}"/>
                      </a:ext>
                    </a:extLst>
                  </p:cNvPr>
                  <p:cNvCxnSpPr/>
                  <p:nvPr/>
                </p:nvCxnSpPr>
                <p:spPr>
                  <a:xfrm>
                    <a:off x="3355973" y="3281982"/>
                    <a:ext cx="0" cy="8632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Straight Connector 45">
                    <a:extLst>
                      <a:ext uri="{FF2B5EF4-FFF2-40B4-BE49-F238E27FC236}">
                        <a16:creationId xmlns:a16="http://schemas.microsoft.com/office/drawing/2014/main" xmlns="" id="{82749B99-C5FC-6732-6448-AAC449691F78}"/>
                      </a:ext>
                    </a:extLst>
                  </p:cNvPr>
                  <p:cNvCxnSpPr/>
                  <p:nvPr/>
                </p:nvCxnSpPr>
                <p:spPr>
                  <a:xfrm>
                    <a:off x="3698873" y="3281982"/>
                    <a:ext cx="0" cy="8632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Straight Connector 46">
                    <a:extLst>
                      <a:ext uri="{FF2B5EF4-FFF2-40B4-BE49-F238E27FC236}">
                        <a16:creationId xmlns:a16="http://schemas.microsoft.com/office/drawing/2014/main" xmlns="" id="{115592F0-A6CC-5DE2-1C6A-FFBC213E3AAD}"/>
                      </a:ext>
                    </a:extLst>
                  </p:cNvPr>
                  <p:cNvCxnSpPr/>
                  <p:nvPr/>
                </p:nvCxnSpPr>
                <p:spPr>
                  <a:xfrm>
                    <a:off x="3863973" y="3281982"/>
                    <a:ext cx="0" cy="8632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Straight Connector 47">
                    <a:extLst>
                      <a:ext uri="{FF2B5EF4-FFF2-40B4-BE49-F238E27FC236}">
                        <a16:creationId xmlns:a16="http://schemas.microsoft.com/office/drawing/2014/main" xmlns="" id="{F6238455-2D90-780A-A51F-5D41ADF9593F}"/>
                      </a:ext>
                    </a:extLst>
                  </p:cNvPr>
                  <p:cNvCxnSpPr/>
                  <p:nvPr/>
                </p:nvCxnSpPr>
                <p:spPr>
                  <a:xfrm>
                    <a:off x="4060823" y="3291507"/>
                    <a:ext cx="0" cy="8632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Straight Connector 48">
                    <a:extLst>
                      <a:ext uri="{FF2B5EF4-FFF2-40B4-BE49-F238E27FC236}">
                        <a16:creationId xmlns:a16="http://schemas.microsoft.com/office/drawing/2014/main" xmlns="" id="{85569ECE-1B04-E8EA-37D8-6FF106320723}"/>
                      </a:ext>
                    </a:extLst>
                  </p:cNvPr>
                  <p:cNvCxnSpPr/>
                  <p:nvPr/>
                </p:nvCxnSpPr>
                <p:spPr>
                  <a:xfrm>
                    <a:off x="4241798" y="3282004"/>
                    <a:ext cx="0" cy="8632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Straight Connector 49">
                    <a:extLst>
                      <a:ext uri="{FF2B5EF4-FFF2-40B4-BE49-F238E27FC236}">
                        <a16:creationId xmlns:a16="http://schemas.microsoft.com/office/drawing/2014/main" xmlns="" id="{966D68E8-4A45-B5C4-0648-215CF9D8B82C}"/>
                      </a:ext>
                    </a:extLst>
                  </p:cNvPr>
                  <p:cNvCxnSpPr/>
                  <p:nvPr/>
                </p:nvCxnSpPr>
                <p:spPr>
                  <a:xfrm>
                    <a:off x="4470398" y="3288332"/>
                    <a:ext cx="0" cy="8632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Straight Connector 50">
                    <a:extLst>
                      <a:ext uri="{FF2B5EF4-FFF2-40B4-BE49-F238E27FC236}">
                        <a16:creationId xmlns:a16="http://schemas.microsoft.com/office/drawing/2014/main" xmlns="" id="{F257ED89-D043-8F8A-DEBD-4601FC9F57DE}"/>
                      </a:ext>
                    </a:extLst>
                  </p:cNvPr>
                  <p:cNvCxnSpPr/>
                  <p:nvPr/>
                </p:nvCxnSpPr>
                <p:spPr>
                  <a:xfrm>
                    <a:off x="4660898" y="3288332"/>
                    <a:ext cx="0" cy="8632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7" name="TextBox 75">
                  <a:extLst>
                    <a:ext uri="{FF2B5EF4-FFF2-40B4-BE49-F238E27FC236}">
                      <a16:creationId xmlns:a16="http://schemas.microsoft.com/office/drawing/2014/main" xmlns="" id="{B44ABE45-BD40-5518-7DEB-EEB404C63F6D}"/>
                    </a:ext>
                  </a:extLst>
                </p:cNvPr>
                <p:cNvSpPr txBox="1"/>
                <p:nvPr/>
              </p:nvSpPr>
              <p:spPr>
                <a:xfrm>
                  <a:off x="5979242" y="3729318"/>
                  <a:ext cx="599679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ea typeface="+mn-ea"/>
                      <a:cs typeface="+mn-cs"/>
                    </a:rPr>
                    <a:t>0</a:t>
                  </a: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58" name="TextBox 75">
                      <a:extLst>
                        <a:ext uri="{FF2B5EF4-FFF2-40B4-BE49-F238E27FC236}">
                          <a16:creationId xmlns:a16="http://schemas.microsoft.com/office/drawing/2014/main" xmlns="" id="{07311B9E-F42C-E464-4889-F6361C61671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593328" y="3743939"/>
                      <a:ext cx="414694" cy="439223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f>
                              <m:fPr>
                                <m:ctrlPr>
                                  <a:rPr kumimoji="0" lang="en-US" sz="12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/>
                                    <a:ea typeface="+mn-ea"/>
                                    <a:cs typeface="+mn-cs"/>
                                  </a:rPr>
                                </m:ctrlPr>
                              </m:fPr>
                              <m:num>
                                <m:r>
                                  <a:rPr kumimoji="0" lang="en-US" sz="12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sz="12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</m:t>
                                </m:r>
                              </m:den>
                            </m:f>
                          </m:oMath>
                        </m:oMathPara>
                      </a14:m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58" name="TextBox 75">
                      <a:extLst>
                        <a:ext uri="{FF2B5EF4-FFF2-40B4-BE49-F238E27FC236}">
                          <a16:creationId xmlns:a16="http://schemas.microsoft.com/office/drawing/2014/main" id="{07311B9E-F42C-E464-4889-F6361C61671D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8593328" y="3743939"/>
                      <a:ext cx="414694" cy="439223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 b="-1389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ID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xmlns="" id="{540716A6-7DB3-19F0-B182-92799786E55C}"/>
                </a:ext>
              </a:extLst>
            </p:cNvPr>
            <p:cNvGrpSpPr/>
            <p:nvPr/>
          </p:nvGrpSpPr>
          <p:grpSpPr>
            <a:xfrm>
              <a:off x="347641" y="3948860"/>
              <a:ext cx="11275328" cy="599876"/>
              <a:chOff x="347641" y="3948860"/>
              <a:chExt cx="11275328" cy="599876"/>
            </a:xfrm>
          </p:grpSpPr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xmlns="" id="{4385ED7D-4305-1A6E-CAAF-807D2F81F5B8}"/>
                  </a:ext>
                </a:extLst>
              </p:cNvPr>
              <p:cNvGrpSpPr/>
              <p:nvPr/>
            </p:nvGrpSpPr>
            <p:grpSpPr>
              <a:xfrm>
                <a:off x="347641" y="3948860"/>
                <a:ext cx="11275328" cy="599876"/>
                <a:chOff x="369414" y="3302975"/>
                <a:chExt cx="11275328" cy="599876"/>
              </a:xfrm>
            </p:grpSpPr>
            <p:sp>
              <p:nvSpPr>
                <p:cNvPr id="64" name="Oval 63">
                  <a:extLst>
                    <a:ext uri="{FF2B5EF4-FFF2-40B4-BE49-F238E27FC236}">
                      <a16:creationId xmlns:a16="http://schemas.microsoft.com/office/drawing/2014/main" xmlns="" id="{FB847A64-CBC9-3262-83EF-7974EE751BFF}"/>
                    </a:ext>
                  </a:extLst>
                </p:cNvPr>
                <p:cNvSpPr/>
                <p:nvPr/>
              </p:nvSpPr>
              <p:spPr>
                <a:xfrm>
                  <a:off x="8458633" y="3417076"/>
                  <a:ext cx="415554" cy="485775"/>
                </a:xfrm>
                <a:prstGeom prst="ellipse">
                  <a:avLst/>
                </a:prstGeom>
                <a:solidFill>
                  <a:srgbClr val="FFEBB0"/>
                </a:solidFill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/>
                </a:p>
              </p:txBody>
            </p:sp>
            <p:sp>
              <p:nvSpPr>
                <p:cNvPr id="65" name="Oval 64">
                  <a:extLst>
                    <a:ext uri="{FF2B5EF4-FFF2-40B4-BE49-F238E27FC236}">
                      <a16:creationId xmlns:a16="http://schemas.microsoft.com/office/drawing/2014/main" xmlns="" id="{6DD6F92E-D83F-DF3E-4345-E1E8128AD978}"/>
                    </a:ext>
                  </a:extLst>
                </p:cNvPr>
                <p:cNvSpPr/>
                <p:nvPr/>
              </p:nvSpPr>
              <p:spPr>
                <a:xfrm>
                  <a:off x="3422644" y="3405152"/>
                  <a:ext cx="415554" cy="485775"/>
                </a:xfrm>
                <a:prstGeom prst="ellipse">
                  <a:avLst/>
                </a:prstGeom>
                <a:solidFill>
                  <a:srgbClr val="FFE79D"/>
                </a:solidFill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xmlns="" id="{F8513210-57E7-F315-CD20-F115C0A71A09}"/>
                    </a:ext>
                  </a:extLst>
                </p:cNvPr>
                <p:cNvGrpSpPr/>
                <p:nvPr/>
              </p:nvGrpSpPr>
              <p:grpSpPr>
                <a:xfrm>
                  <a:off x="369414" y="3302975"/>
                  <a:ext cx="11275328" cy="559665"/>
                  <a:chOff x="321940" y="3638244"/>
                  <a:chExt cx="11500646" cy="559665"/>
                </a:xfrm>
              </p:grpSpPr>
              <p:grpSp>
                <p:nvGrpSpPr>
                  <p:cNvPr id="67" name="Group 66">
                    <a:extLst>
                      <a:ext uri="{FF2B5EF4-FFF2-40B4-BE49-F238E27FC236}">
                        <a16:creationId xmlns:a16="http://schemas.microsoft.com/office/drawing/2014/main" xmlns="" id="{FA5F4759-1E6D-7A07-BEFE-B08AA88FBB6D}"/>
                      </a:ext>
                    </a:extLst>
                  </p:cNvPr>
                  <p:cNvGrpSpPr/>
                  <p:nvPr/>
                </p:nvGrpSpPr>
                <p:grpSpPr>
                  <a:xfrm>
                    <a:off x="321940" y="3638244"/>
                    <a:ext cx="11500646" cy="552972"/>
                    <a:chOff x="70482" y="3275655"/>
                    <a:chExt cx="4930857" cy="552972"/>
                  </a:xfrm>
                </p:grpSpPr>
                <p:grpSp>
                  <p:nvGrpSpPr>
                    <p:cNvPr id="70" name="Group 69">
                      <a:extLst>
                        <a:ext uri="{FF2B5EF4-FFF2-40B4-BE49-F238E27FC236}">
                          <a16:creationId xmlns:a16="http://schemas.microsoft.com/office/drawing/2014/main" xmlns="" id="{17099703-14F4-0385-57B6-24ADC85D6CB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0482" y="3285870"/>
                      <a:ext cx="4930857" cy="542757"/>
                      <a:chOff x="7624079" y="3732421"/>
                      <a:chExt cx="1533071" cy="542757"/>
                    </a:xfrm>
                  </p:grpSpPr>
                  <p:cxnSp>
                    <p:nvCxnSpPr>
                      <p:cNvPr id="94" name="Straight Arrow Connector 93">
                        <a:extLst>
                          <a:ext uri="{FF2B5EF4-FFF2-40B4-BE49-F238E27FC236}">
                            <a16:creationId xmlns:a16="http://schemas.microsoft.com/office/drawing/2014/main" xmlns="" id="{607B7C6A-1FB3-8AD1-6D43-B575373552D5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7624079" y="3772636"/>
                        <a:ext cx="1533071" cy="4835"/>
                      </a:xfrm>
                      <a:prstGeom prst="straightConnector1">
                        <a:avLst/>
                      </a:prstGeom>
                      <a:ln w="28575">
                        <a:headEnd type="stealth"/>
                        <a:tailEnd type="stealth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5" name="Straight Connector 94">
                        <a:extLst>
                          <a:ext uri="{FF2B5EF4-FFF2-40B4-BE49-F238E27FC236}">
                            <a16:creationId xmlns:a16="http://schemas.microsoft.com/office/drawing/2014/main" xmlns="" id="{084E96C7-7A24-69ED-24C8-BF7E22A159AD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8700595" y="3732421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6" name="Straight Connector 95">
                        <a:extLst>
                          <a:ext uri="{FF2B5EF4-FFF2-40B4-BE49-F238E27FC236}">
                            <a16:creationId xmlns:a16="http://schemas.microsoft.com/office/drawing/2014/main" xmlns="" id="{00FAD5F3-CC81-F1F9-7048-7C35A61C98AA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9105215" y="3735596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mc:AlternateContent xmlns:mc="http://schemas.openxmlformats.org/markup-compatibility/2006" xmlns:a14="http://schemas.microsoft.com/office/drawing/2010/main">
                    <mc:Choice Requires="a14">
                      <p:sp>
                        <p:nvSpPr>
                          <p:cNvPr id="97" name="TextBox 75">
                            <a:extLst>
                              <a:ext uri="{FF2B5EF4-FFF2-40B4-BE49-F238E27FC236}">
                                <a16:creationId xmlns:a16="http://schemas.microsoft.com/office/drawing/2014/main" xmlns="" id="{39774628-729F-5ED0-BD01-57D75F3475AA}"/>
                              </a:ext>
                            </a:extLst>
                          </p:cNvPr>
                          <p:cNvSpPr txBox="1"/>
                          <p:nvPr/>
                        </p:nvSpPr>
                        <p:spPr>
                          <a:xfrm>
                            <a:off x="7655930" y="3806066"/>
                            <a:ext cx="79939" cy="369332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>
                            <a:spAutoFit/>
                          </a:bodyPr>
                          <a:lstStyle>
                            <a:defPPr>
                              <a:defRPr lang="en-US"/>
                            </a:defPPr>
                            <a:lvl1pPr marL="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pPr marL="0" marR="0" lvl="0" indent="0" algn="ctr" defTabSz="9144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14:m>
                              <m:oMath xmlns:m="http://schemas.openxmlformats.org/officeDocument/2006/math">
                                <m:r>
                                  <a:rPr lang="en-US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</m:oMath>
                            </a14:m>
                            <a:r>
                              <a:rPr lang="en-US" dirty="0">
                                <a:solidFill>
                                  <a:prstClr val="black"/>
                                </a:solidFill>
                              </a:rPr>
                              <a:t>1</a:t>
                            </a:r>
                            <a:endParaRPr kumimoji="0" lang="en-US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+mn-ea"/>
                              <a:cs typeface="+mn-cs"/>
                            </a:endParaRPr>
                          </a:p>
                        </p:txBody>
                      </p:sp>
                    </mc:Choice>
                    <mc:Fallback xmlns="">
                      <p:sp>
                        <p:nvSpPr>
                          <p:cNvPr id="97" name="TextBox 75">
                            <a:extLst>
                              <a:ext uri="{FF2B5EF4-FFF2-40B4-BE49-F238E27FC236}">
                                <a16:creationId xmlns:a16="http://schemas.microsoft.com/office/drawing/2014/main" id="{39774628-729F-5ED0-BD01-57D75F3475AA}"/>
                              </a:ext>
                            </a:extLst>
                          </p:cNvPr>
                          <p:cNvSpPr txBox="1">
                            <a:spLocks noRot="1" noChangeAspect="1" noMove="1" noResize="1" noEditPoints="1" noAdjustHandles="1" noChangeArrowheads="1" noChangeShapeType="1" noTextEdit="1"/>
                          </p:cNvSpPr>
                          <p:nvPr/>
                        </p:nvSpPr>
                        <p:spPr>
                          <a:xfrm>
                            <a:off x="7655930" y="3806066"/>
                            <a:ext cx="79939" cy="369332"/>
                          </a:xfrm>
                          <a:prstGeom prst="rect">
                            <a:avLst/>
                          </a:prstGeom>
                          <a:blipFill>
                            <a:blip r:embed="rId8"/>
                            <a:stretch>
                              <a:fillRect t="-10000" b="-26667"/>
                            </a:stretch>
                          </a:blipFill>
                        </p:spPr>
                        <p:txBody>
                          <a:bodyPr/>
                          <a:lstStyle/>
                          <a:p>
                            <a:r>
                              <a:rPr lang="en-ID">
                                <a:noFill/>
                              </a:rPr>
                              <a:t> </a:t>
                            </a:r>
                          </a:p>
                        </p:txBody>
                      </p:sp>
                    </mc:Fallback>
                  </mc:AlternateContent>
                  <mc:AlternateContent xmlns:mc="http://schemas.openxmlformats.org/markup-compatibility/2006" xmlns:a14="http://schemas.microsoft.com/office/drawing/2010/main">
                    <mc:Choice Requires="a14">
                      <p:sp>
                        <p:nvSpPr>
                          <p:cNvPr id="98" name="TextBox 75">
                            <a:extLst>
                              <a:ext uri="{FF2B5EF4-FFF2-40B4-BE49-F238E27FC236}">
                                <a16:creationId xmlns:a16="http://schemas.microsoft.com/office/drawing/2014/main" xmlns="" id="{54CFCD53-239B-D3F4-B05D-9B86C939EDBF}"/>
                              </a:ext>
                            </a:extLst>
                          </p:cNvPr>
                          <p:cNvSpPr txBox="1"/>
                          <p:nvPr/>
                        </p:nvSpPr>
                        <p:spPr>
                          <a:xfrm>
                            <a:off x="8034062" y="3821208"/>
                            <a:ext cx="55280" cy="453970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>
                            <a:spAutoFit/>
                          </a:bodyPr>
                          <a:lstStyle>
                            <a:defPPr>
                              <a:defRPr lang="en-US"/>
                            </a:defPPr>
                            <a:lvl1pPr marL="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pPr marL="0" marR="0" lvl="0" indent="0" algn="ctr" defTabSz="9144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14:m>
                              <m:oMathPara xmlns:m="http://schemas.openxmlformats.org/officeDocument/2006/math">
                                <m:oMathParaPr>
                                  <m:jc m:val="centerGroup"/>
                                </m:oMathParaPr>
                                <m:oMath xmlns:m="http://schemas.openxmlformats.org/officeDocument/2006/math">
                                  <m:r>
                                    <a:rPr kumimoji="0" lang="en-US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kumimoji="0" lang="en-US" sz="12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kumimoji="0" lang="en-US" sz="12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kumimoji="0" lang="en-US" sz="12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4</m:t>
                                      </m:r>
                                    </m:den>
                                  </m:f>
                                </m:oMath>
                              </m:oMathPara>
                            </a14:m>
                            <a:endParaRPr kumimoji="0" lang="en-US" sz="12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+mn-ea"/>
                              <a:cs typeface="+mn-cs"/>
                            </a:endParaRPr>
                          </a:p>
                        </p:txBody>
                      </p:sp>
                    </mc:Choice>
                    <mc:Fallback xmlns="">
                      <p:sp>
                        <p:nvSpPr>
                          <p:cNvPr id="98" name="TextBox 75">
                            <a:extLst>
                              <a:ext uri="{FF2B5EF4-FFF2-40B4-BE49-F238E27FC236}">
                                <a16:creationId xmlns:a16="http://schemas.microsoft.com/office/drawing/2014/main" id="{54CFCD53-239B-D3F4-B05D-9B86C939EDBF}"/>
                              </a:ext>
                            </a:extLst>
                          </p:cNvPr>
                          <p:cNvSpPr txBox="1">
                            <a:spLocks noRot="1" noChangeAspect="1" noMove="1" noResize="1" noEditPoints="1" noAdjustHandles="1" noChangeArrowheads="1" noChangeShapeType="1" noTextEdit="1"/>
                          </p:cNvSpPr>
                          <p:nvPr/>
                        </p:nvSpPr>
                        <p:spPr>
                          <a:xfrm>
                            <a:off x="8034062" y="3821208"/>
                            <a:ext cx="55280" cy="453970"/>
                          </a:xfrm>
                          <a:prstGeom prst="rect">
                            <a:avLst/>
                          </a:prstGeom>
                          <a:blipFill>
                            <a:blip r:embed="rId9"/>
                            <a:stretch>
                              <a:fillRect/>
                            </a:stretch>
                          </a:blipFill>
                        </p:spPr>
                        <p:txBody>
                          <a:bodyPr/>
                          <a:lstStyle/>
                          <a:p>
                            <a:r>
                              <a:rPr lang="en-ID">
                                <a:noFill/>
                              </a:rPr>
                              <a:t> </a:t>
                            </a:r>
                          </a:p>
                        </p:txBody>
                      </p:sp>
                    </mc:Fallback>
                  </mc:AlternateContent>
                  <mc:AlternateContent xmlns:mc="http://schemas.openxmlformats.org/markup-compatibility/2006" xmlns:a14="http://schemas.microsoft.com/office/drawing/2010/main">
                    <mc:Choice Requires="a14">
                      <p:sp>
                        <p:nvSpPr>
                          <p:cNvPr id="99" name="TextBox 75">
                            <a:extLst>
                              <a:ext uri="{FF2B5EF4-FFF2-40B4-BE49-F238E27FC236}">
                                <a16:creationId xmlns:a16="http://schemas.microsoft.com/office/drawing/2014/main" xmlns="" id="{6545F689-45AC-0A38-32A3-D7E7BE546343}"/>
                              </a:ext>
                            </a:extLst>
                          </p:cNvPr>
                          <p:cNvSpPr txBox="1"/>
                          <p:nvPr/>
                        </p:nvSpPr>
                        <p:spPr>
                          <a:xfrm>
                            <a:off x="9067006" y="3806438"/>
                            <a:ext cx="87050" cy="453970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>
                            <a:spAutoFit/>
                          </a:bodyPr>
                          <a:lstStyle>
                            <a:defPPr>
                              <a:defRPr lang="en-US"/>
                            </a:defPPr>
                            <a:lvl1pPr marL="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pPr marL="0" marR="0" lvl="0" indent="0" algn="ctr" defTabSz="9144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14:m>
                              <m:oMathPara xmlns:m="http://schemas.openxmlformats.org/officeDocument/2006/math">
                                <m:oMathParaPr>
                                  <m:jc m:val="centerGroup"/>
                                </m:oMathParaPr>
                                <m:oMath xmlns:m="http://schemas.openxmlformats.org/officeDocument/2006/math">
                                  <m:r>
                                    <a:rPr kumimoji="0" lang="en-US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1=</m:t>
                                  </m:r>
                                  <m:f>
                                    <m:fPr>
                                      <m:ctrlPr>
                                        <a:rPr kumimoji="0" lang="en-US" sz="12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kumimoji="0" lang="en-US" sz="12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kumimoji="0" lang="en-US" sz="12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4</m:t>
                                      </m:r>
                                    </m:den>
                                  </m:f>
                                </m:oMath>
                              </m:oMathPara>
                            </a14:m>
                            <a:endParaRPr kumimoji="0" lang="en-US" sz="12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+mn-ea"/>
                              <a:cs typeface="+mn-cs"/>
                            </a:endParaRPr>
                          </a:p>
                        </p:txBody>
                      </p:sp>
                    </mc:Choice>
                    <mc:Fallback xmlns="">
                      <p:sp>
                        <p:nvSpPr>
                          <p:cNvPr id="99" name="TextBox 75">
                            <a:extLst>
                              <a:ext uri="{FF2B5EF4-FFF2-40B4-BE49-F238E27FC236}">
                                <a16:creationId xmlns:a16="http://schemas.microsoft.com/office/drawing/2014/main" id="{6545F689-45AC-0A38-32A3-D7E7BE546343}"/>
                              </a:ext>
                            </a:extLst>
                          </p:cNvPr>
                          <p:cNvSpPr txBox="1">
                            <a:spLocks noRot="1" noChangeAspect="1" noMove="1" noResize="1" noEditPoints="1" noAdjustHandles="1" noChangeArrowheads="1" noChangeShapeType="1" noTextEdit="1"/>
                          </p:cNvSpPr>
                          <p:nvPr/>
                        </p:nvSpPr>
                        <p:spPr>
                          <a:xfrm>
                            <a:off x="9067006" y="3806438"/>
                            <a:ext cx="87050" cy="453970"/>
                          </a:xfrm>
                          <a:prstGeom prst="rect">
                            <a:avLst/>
                          </a:prstGeom>
                          <a:blipFill>
                            <a:blip r:embed="rId10"/>
                            <a:stretch>
                              <a:fillRect/>
                            </a:stretch>
                          </a:blipFill>
                        </p:spPr>
                        <p:txBody>
                          <a:bodyPr/>
                          <a:lstStyle/>
                          <a:p>
                            <a:r>
                              <a:rPr lang="en-ID">
                                <a:noFill/>
                              </a:rPr>
                              <a:t> </a:t>
                            </a:r>
                          </a:p>
                        </p:txBody>
                      </p:sp>
                    </mc:Fallback>
                  </mc:AlternateContent>
                </p:grpSp>
                <p:cxnSp>
                  <p:nvCxnSpPr>
                    <p:cNvPr id="71" name="Straight Connector 70">
                      <a:extLst>
                        <a:ext uri="{FF2B5EF4-FFF2-40B4-BE49-F238E27FC236}">
                          <a16:creationId xmlns:a16="http://schemas.microsoft.com/office/drawing/2014/main" xmlns="" id="{9DD96CA4-0CB2-4219-2887-2C01ADC27EFD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305912" y="3280884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" name="Straight Connector 71">
                      <a:extLst>
                        <a:ext uri="{FF2B5EF4-FFF2-40B4-BE49-F238E27FC236}">
                          <a16:creationId xmlns:a16="http://schemas.microsoft.com/office/drawing/2014/main" xmlns="" id="{B7FC0C19-D1C6-AE96-98B3-104BD5212EED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525218" y="3280882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" name="Straight Connector 72">
                      <a:extLst>
                        <a:ext uri="{FF2B5EF4-FFF2-40B4-BE49-F238E27FC236}">
                          <a16:creationId xmlns:a16="http://schemas.microsoft.com/office/drawing/2014/main" xmlns="" id="{269F81A0-89DC-467F-32EE-1061BFFD5C5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44524" y="3275655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" name="Straight Connector 73">
                      <a:extLst>
                        <a:ext uri="{FF2B5EF4-FFF2-40B4-BE49-F238E27FC236}">
                          <a16:creationId xmlns:a16="http://schemas.microsoft.com/office/drawing/2014/main" xmlns="" id="{DBC89CF4-9442-7015-A244-E419EC2F2A5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944554" y="3280412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" name="Straight Connector 74">
                      <a:extLst>
                        <a:ext uri="{FF2B5EF4-FFF2-40B4-BE49-F238E27FC236}">
                          <a16:creationId xmlns:a16="http://schemas.microsoft.com/office/drawing/2014/main" xmlns="" id="{E0B32E34-306C-6F49-FE8D-6F106B593CDE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1135058" y="3280404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" name="Straight Connector 75">
                      <a:extLst>
                        <a:ext uri="{FF2B5EF4-FFF2-40B4-BE49-F238E27FC236}">
                          <a16:creationId xmlns:a16="http://schemas.microsoft.com/office/drawing/2014/main" xmlns="" id="{CB715B9C-DDFC-51D4-8A52-48C81384BC4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1314448" y="3285157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" name="Straight Connector 76">
                      <a:extLst>
                        <a:ext uri="{FF2B5EF4-FFF2-40B4-BE49-F238E27FC236}">
                          <a16:creationId xmlns:a16="http://schemas.microsoft.com/office/drawing/2014/main" xmlns="" id="{ABCCF280-2EC4-3C17-6EDF-422DD41520A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1495423" y="3285157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" name="Straight Connector 77">
                      <a:extLst>
                        <a:ext uri="{FF2B5EF4-FFF2-40B4-BE49-F238E27FC236}">
                          <a16:creationId xmlns:a16="http://schemas.microsoft.com/office/drawing/2014/main" xmlns="" id="{C2FF56A3-7524-2935-2346-90E828962AF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1689098" y="3285157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" name="Straight Connector 78">
                      <a:extLst>
                        <a:ext uri="{FF2B5EF4-FFF2-40B4-BE49-F238E27FC236}">
                          <a16:creationId xmlns:a16="http://schemas.microsoft.com/office/drawing/2014/main" xmlns="" id="{509C4A6E-1F30-5885-259C-59C907A9BB2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1882773" y="3281982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" name="Straight Connector 79">
                      <a:extLst>
                        <a:ext uri="{FF2B5EF4-FFF2-40B4-BE49-F238E27FC236}">
                          <a16:creationId xmlns:a16="http://schemas.microsoft.com/office/drawing/2014/main" xmlns="" id="{87C3B26E-6B86-B955-B1FF-72A5F871B666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076448" y="3281982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" name="Straight Connector 80">
                      <a:extLst>
                        <a:ext uri="{FF2B5EF4-FFF2-40B4-BE49-F238E27FC236}">
                          <a16:creationId xmlns:a16="http://schemas.microsoft.com/office/drawing/2014/main" xmlns="" id="{3B5E0169-3626-5874-F261-3B884DADE019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254248" y="3285157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" name="Straight Connector 81">
                      <a:extLst>
                        <a:ext uri="{FF2B5EF4-FFF2-40B4-BE49-F238E27FC236}">
                          <a16:creationId xmlns:a16="http://schemas.microsoft.com/office/drawing/2014/main" xmlns="" id="{11FF8592-E35D-E034-1347-5B045FC72C8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32048" y="3288332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" name="Straight Connector 82">
                      <a:extLst>
                        <a:ext uri="{FF2B5EF4-FFF2-40B4-BE49-F238E27FC236}">
                          <a16:creationId xmlns:a16="http://schemas.microsoft.com/office/drawing/2014/main" xmlns="" id="{E9AAE5FF-B22F-73D7-1D33-0299D26A4F4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625723" y="3285157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" name="Straight Connector 83">
                      <a:extLst>
                        <a:ext uri="{FF2B5EF4-FFF2-40B4-BE49-F238E27FC236}">
                          <a16:creationId xmlns:a16="http://schemas.microsoft.com/office/drawing/2014/main" xmlns="" id="{BB2CBD68-761D-F52D-B998-30FEF69420F4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832098" y="3288332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" name="Straight Connector 84">
                      <a:extLst>
                        <a:ext uri="{FF2B5EF4-FFF2-40B4-BE49-F238E27FC236}">
                          <a16:creationId xmlns:a16="http://schemas.microsoft.com/office/drawing/2014/main" xmlns="" id="{D1F9C5D0-8867-D1A4-1E64-BAE73E9163B4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3009898" y="3281982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6" name="Straight Connector 85">
                      <a:extLst>
                        <a:ext uri="{FF2B5EF4-FFF2-40B4-BE49-F238E27FC236}">
                          <a16:creationId xmlns:a16="http://schemas.microsoft.com/office/drawing/2014/main" xmlns="" id="{2CD0C948-8F5A-7FF7-5F27-0F0D6179F22E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3184523" y="3281982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7" name="Straight Connector 86">
                      <a:extLst>
                        <a:ext uri="{FF2B5EF4-FFF2-40B4-BE49-F238E27FC236}">
                          <a16:creationId xmlns:a16="http://schemas.microsoft.com/office/drawing/2014/main" xmlns="" id="{DD88035E-8D77-0E4D-B8FB-90F25470DCED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3355973" y="3281982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8" name="Straight Connector 87">
                      <a:extLst>
                        <a:ext uri="{FF2B5EF4-FFF2-40B4-BE49-F238E27FC236}">
                          <a16:creationId xmlns:a16="http://schemas.microsoft.com/office/drawing/2014/main" xmlns="" id="{723DA169-E9FB-869E-A1B9-D96CE246AC2B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3698873" y="3281982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9" name="Straight Connector 88">
                      <a:extLst>
                        <a:ext uri="{FF2B5EF4-FFF2-40B4-BE49-F238E27FC236}">
                          <a16:creationId xmlns:a16="http://schemas.microsoft.com/office/drawing/2014/main" xmlns="" id="{8947DE87-8023-4DD3-5E57-B158501561A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3863973" y="3281982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" name="Straight Connector 89">
                      <a:extLst>
                        <a:ext uri="{FF2B5EF4-FFF2-40B4-BE49-F238E27FC236}">
                          <a16:creationId xmlns:a16="http://schemas.microsoft.com/office/drawing/2014/main" xmlns="" id="{6EABA6B5-C43D-BEBE-E2AD-C32E0231078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4060823" y="3291507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" name="Straight Connector 90">
                      <a:extLst>
                        <a:ext uri="{FF2B5EF4-FFF2-40B4-BE49-F238E27FC236}">
                          <a16:creationId xmlns:a16="http://schemas.microsoft.com/office/drawing/2014/main" xmlns="" id="{CE538D8E-D1B3-E889-0E3B-B9BAEC1597D9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4241798" y="3282004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" name="Straight Connector 91">
                      <a:extLst>
                        <a:ext uri="{FF2B5EF4-FFF2-40B4-BE49-F238E27FC236}">
                          <a16:creationId xmlns:a16="http://schemas.microsoft.com/office/drawing/2014/main" xmlns="" id="{8F6A9B65-C82A-8C4A-0921-52C9DB02EFF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4470398" y="3288332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" name="Straight Connector 92">
                      <a:extLst>
                        <a:ext uri="{FF2B5EF4-FFF2-40B4-BE49-F238E27FC236}">
                          <a16:creationId xmlns:a16="http://schemas.microsoft.com/office/drawing/2014/main" xmlns="" id="{490CCE46-0112-EB62-3C69-82216D76B1C2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4660898" y="3288332"/>
                      <a:ext cx="0" cy="86325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68" name="TextBox 75">
                    <a:extLst>
                      <a:ext uri="{FF2B5EF4-FFF2-40B4-BE49-F238E27FC236}">
                        <a16:creationId xmlns:a16="http://schemas.microsoft.com/office/drawing/2014/main" xmlns="" id="{18748B7E-B97E-2070-E474-E296690DDF7E}"/>
                      </a:ext>
                    </a:extLst>
                  </p:cNvPr>
                  <p:cNvSpPr txBox="1"/>
                  <p:nvPr/>
                </p:nvSpPr>
                <p:spPr>
                  <a:xfrm>
                    <a:off x="5979242" y="3729318"/>
                    <a:ext cx="599679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ea typeface="+mn-ea"/>
                        <a:cs typeface="+mn-cs"/>
                      </a:rPr>
                      <a:t>0</a:t>
                    </a:r>
                  </a:p>
                </p:txBody>
              </p: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69" name="TextBox 75">
                        <a:extLst>
                          <a:ext uri="{FF2B5EF4-FFF2-40B4-BE49-F238E27FC236}">
                            <a16:creationId xmlns:a16="http://schemas.microsoft.com/office/drawing/2014/main" xmlns="" id="{4745E983-78A0-60C9-4E90-DDAD91B0B348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593328" y="3743939"/>
                        <a:ext cx="414694" cy="45397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>
                        <a:defPPr>
                          <a:defRPr lang="en-US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f>
                                <m:fPr>
                                  <m:ctrlPr>
                                    <a:rPr kumimoji="0" lang="en-US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kumimoji="0" lang="en-US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kumimoji="0" lang="en-US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m:oMathPara>
                        </a14:m>
                        <a:endPara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ea typeface="+mn-ea"/>
                          <a:cs typeface="+mn-cs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69" name="TextBox 75">
                        <a:extLst>
                          <a:ext uri="{FF2B5EF4-FFF2-40B4-BE49-F238E27FC236}">
                            <a16:creationId xmlns:a16="http://schemas.microsoft.com/office/drawing/2014/main" id="{4745E983-78A0-60C9-4E90-DDAD91B0B348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8593328" y="3743939"/>
                        <a:ext cx="414694" cy="453970"/>
                      </a:xfrm>
                      <a:prstGeom prst="rect">
                        <a:avLst/>
                      </a:prstGeom>
                      <a:blipFill>
                        <a:blip r:embed="rId11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ID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0" name="TextBox 75">
                    <a:extLst>
                      <a:ext uri="{FF2B5EF4-FFF2-40B4-BE49-F238E27FC236}">
                        <a16:creationId xmlns:a16="http://schemas.microsoft.com/office/drawing/2014/main" xmlns="" id="{7192971E-C301-7936-9058-311A3A100A65}"/>
                      </a:ext>
                    </a:extLst>
                  </p:cNvPr>
                  <p:cNvSpPr txBox="1"/>
                  <p:nvPr/>
                </p:nvSpPr>
                <p:spPr>
                  <a:xfrm>
                    <a:off x="2128553" y="4032720"/>
                    <a:ext cx="406570" cy="45397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0" lang="en-US" sz="1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−</m:t>
                          </m:r>
                          <m:f>
                            <m:fPr>
                              <m:ctrlP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+mn-ea"/>
                                  <a:cs typeface="+mn-cs"/>
                                </a:rPr>
                              </m:ctrlPr>
                            </m:fPr>
                            <m:num>
                              <m: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3</m:t>
                              </m:r>
                            </m:num>
                            <m:den>
                              <m: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4</m:t>
                              </m:r>
                            </m:den>
                          </m:f>
                        </m:oMath>
                      </m:oMathPara>
                    </a14:m>
                    <a:endPara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00" name="TextBox 75">
                    <a:extLst>
                      <a:ext uri="{FF2B5EF4-FFF2-40B4-BE49-F238E27FC236}">
                        <a16:creationId xmlns:a16="http://schemas.microsoft.com/office/drawing/2014/main" id="{7192971E-C301-7936-9058-311A3A100A6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128553" y="4032720"/>
                    <a:ext cx="406570" cy="453970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1" name="TextBox 75">
                    <a:extLst>
                      <a:ext uri="{FF2B5EF4-FFF2-40B4-BE49-F238E27FC236}">
                        <a16:creationId xmlns:a16="http://schemas.microsoft.com/office/drawing/2014/main" xmlns="" id="{BC2CD674-C39B-B187-9B2F-FA26E43848F7}"/>
                      </a:ext>
                    </a:extLst>
                  </p:cNvPr>
                  <p:cNvSpPr txBox="1"/>
                  <p:nvPr/>
                </p:nvSpPr>
                <p:spPr>
                  <a:xfrm>
                    <a:off x="4696457" y="4047862"/>
                    <a:ext cx="406570" cy="439223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0" lang="en-US" sz="1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−</m:t>
                          </m:r>
                          <m:f>
                            <m:fPr>
                              <m:ctrlP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+mn-ea"/>
                                  <a:cs typeface="+mn-cs"/>
                                </a:rPr>
                              </m:ctrlPr>
                            </m:fPr>
                            <m:num>
                              <m: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1</m:t>
                              </m:r>
                            </m:num>
                            <m:den>
                              <m: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4</m:t>
                              </m:r>
                            </m:den>
                          </m:f>
                        </m:oMath>
                      </m:oMathPara>
                    </a14:m>
                    <a:endPara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01" name="TextBox 75">
                    <a:extLst>
                      <a:ext uri="{FF2B5EF4-FFF2-40B4-BE49-F238E27FC236}">
                        <a16:creationId xmlns:a16="http://schemas.microsoft.com/office/drawing/2014/main" id="{BC2CD674-C39B-B187-9B2F-FA26E43848F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96457" y="4047862"/>
                    <a:ext cx="406570" cy="439223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b="-1389"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2" name="TextBox 75">
                    <a:extLst>
                      <a:ext uri="{FF2B5EF4-FFF2-40B4-BE49-F238E27FC236}">
                        <a16:creationId xmlns:a16="http://schemas.microsoft.com/office/drawing/2014/main" xmlns="" id="{AACAAA26-3654-D278-032D-8ACEB871A873}"/>
                      </a:ext>
                    </a:extLst>
                  </p:cNvPr>
                  <p:cNvSpPr txBox="1"/>
                  <p:nvPr/>
                </p:nvSpPr>
                <p:spPr>
                  <a:xfrm>
                    <a:off x="7283498" y="4077415"/>
                    <a:ext cx="406569" cy="439223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+mn-ea"/>
                                  <a:cs typeface="+mn-cs"/>
                                </a:rPr>
                              </m:ctrlPr>
                            </m:fPr>
                            <m:num>
                              <m: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1</m:t>
                              </m:r>
                            </m:num>
                            <m:den>
                              <m: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4</m:t>
                              </m:r>
                            </m:den>
                          </m:f>
                        </m:oMath>
                      </m:oMathPara>
                    </a14:m>
                    <a:endPara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02" name="TextBox 75">
                    <a:extLst>
                      <a:ext uri="{FF2B5EF4-FFF2-40B4-BE49-F238E27FC236}">
                        <a16:creationId xmlns:a16="http://schemas.microsoft.com/office/drawing/2014/main" id="{AACAAA26-3654-D278-032D-8ACEB871A87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283498" y="4077415"/>
                    <a:ext cx="406569" cy="439223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3" name="TextBox 75">
                    <a:extLst>
                      <a:ext uri="{FF2B5EF4-FFF2-40B4-BE49-F238E27FC236}">
                        <a16:creationId xmlns:a16="http://schemas.microsoft.com/office/drawing/2014/main" xmlns="" id="{5E0C2453-0062-B896-B13B-3DD63C89FB83}"/>
                      </a:ext>
                    </a:extLst>
                  </p:cNvPr>
                  <p:cNvSpPr txBox="1"/>
                  <p:nvPr/>
                </p:nvSpPr>
                <p:spPr>
                  <a:xfrm>
                    <a:off x="9699038" y="4062175"/>
                    <a:ext cx="406569" cy="45397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+mn-ea"/>
                                  <a:cs typeface="+mn-cs"/>
                                </a:rPr>
                              </m:ctrlPr>
                            </m:fPr>
                            <m:num>
                              <m: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3</m:t>
                              </m:r>
                            </m:num>
                            <m:den>
                              <m: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4</m:t>
                              </m:r>
                            </m:den>
                          </m:f>
                        </m:oMath>
                      </m:oMathPara>
                    </a14:m>
                    <a:endPara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03" name="TextBox 75">
                    <a:extLst>
                      <a:ext uri="{FF2B5EF4-FFF2-40B4-BE49-F238E27FC236}">
                        <a16:creationId xmlns:a16="http://schemas.microsoft.com/office/drawing/2014/main" id="{5E0C2453-0062-B896-B13B-3DD63C89FB8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699038" y="4062175"/>
                    <a:ext cx="406569" cy="453970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51" name="Group 150">
              <a:extLst>
                <a:ext uri="{FF2B5EF4-FFF2-40B4-BE49-F238E27FC236}">
                  <a16:creationId xmlns:a16="http://schemas.microsoft.com/office/drawing/2014/main" xmlns="" id="{C74E515B-0D03-6D19-C76E-EBAB87DB3454}"/>
                </a:ext>
              </a:extLst>
            </p:cNvPr>
            <p:cNvGrpSpPr/>
            <p:nvPr/>
          </p:nvGrpSpPr>
          <p:grpSpPr>
            <a:xfrm>
              <a:off x="369414" y="4742332"/>
              <a:ext cx="11275328" cy="599876"/>
              <a:chOff x="369414" y="4742332"/>
              <a:chExt cx="11275328" cy="599876"/>
            </a:xfrm>
          </p:grpSpPr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xmlns="" id="{CD4422E9-CFDA-FC7E-5F6D-F7B4BC1121D4}"/>
                  </a:ext>
                </a:extLst>
              </p:cNvPr>
              <p:cNvGrpSpPr/>
              <p:nvPr/>
            </p:nvGrpSpPr>
            <p:grpSpPr>
              <a:xfrm>
                <a:off x="369414" y="4742332"/>
                <a:ext cx="11275328" cy="599876"/>
                <a:chOff x="347641" y="3948860"/>
                <a:chExt cx="11275328" cy="599876"/>
              </a:xfrm>
            </p:grpSpPr>
            <p:grpSp>
              <p:nvGrpSpPr>
                <p:cNvPr id="106" name="Group 105">
                  <a:extLst>
                    <a:ext uri="{FF2B5EF4-FFF2-40B4-BE49-F238E27FC236}">
                      <a16:creationId xmlns:a16="http://schemas.microsoft.com/office/drawing/2014/main" xmlns="" id="{F4D6501D-5B7C-8E9A-3A7E-117FA3786594}"/>
                    </a:ext>
                  </a:extLst>
                </p:cNvPr>
                <p:cNvGrpSpPr/>
                <p:nvPr/>
              </p:nvGrpSpPr>
              <p:grpSpPr>
                <a:xfrm>
                  <a:off x="347641" y="3948860"/>
                  <a:ext cx="11275328" cy="599876"/>
                  <a:chOff x="369414" y="3302975"/>
                  <a:chExt cx="11275328" cy="599876"/>
                </a:xfrm>
              </p:grpSpPr>
              <p:sp>
                <p:nvSpPr>
                  <p:cNvPr id="111" name="Oval 110">
                    <a:extLst>
                      <a:ext uri="{FF2B5EF4-FFF2-40B4-BE49-F238E27FC236}">
                        <a16:creationId xmlns:a16="http://schemas.microsoft.com/office/drawing/2014/main" xmlns="" id="{057D41FE-E952-7FB7-A612-AE8CCA1E59B3}"/>
                      </a:ext>
                    </a:extLst>
                  </p:cNvPr>
                  <p:cNvSpPr/>
                  <p:nvPr/>
                </p:nvSpPr>
                <p:spPr>
                  <a:xfrm>
                    <a:off x="8458633" y="3417076"/>
                    <a:ext cx="415554" cy="485775"/>
                  </a:xfrm>
                  <a:prstGeom prst="ellipse">
                    <a:avLst/>
                  </a:prstGeom>
                  <a:solidFill>
                    <a:srgbClr val="FFEBB0"/>
                  </a:solidFill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 dirty="0"/>
                  </a:p>
                </p:txBody>
              </p:sp>
              <p:sp>
                <p:nvSpPr>
                  <p:cNvPr id="112" name="Oval 111">
                    <a:extLst>
                      <a:ext uri="{FF2B5EF4-FFF2-40B4-BE49-F238E27FC236}">
                        <a16:creationId xmlns:a16="http://schemas.microsoft.com/office/drawing/2014/main" xmlns="" id="{3CFA2CE0-62D4-E41E-C216-5D85F98390EE}"/>
                      </a:ext>
                    </a:extLst>
                  </p:cNvPr>
                  <p:cNvSpPr/>
                  <p:nvPr/>
                </p:nvSpPr>
                <p:spPr>
                  <a:xfrm>
                    <a:off x="3422644" y="3405152"/>
                    <a:ext cx="415554" cy="485775"/>
                  </a:xfrm>
                  <a:prstGeom prst="ellipse">
                    <a:avLst/>
                  </a:prstGeom>
                  <a:solidFill>
                    <a:srgbClr val="FFE79D"/>
                  </a:solidFill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/>
                  </a:p>
                </p:txBody>
              </p:sp>
              <p:grpSp>
                <p:nvGrpSpPr>
                  <p:cNvPr id="113" name="Group 112">
                    <a:extLst>
                      <a:ext uri="{FF2B5EF4-FFF2-40B4-BE49-F238E27FC236}">
                        <a16:creationId xmlns:a16="http://schemas.microsoft.com/office/drawing/2014/main" xmlns="" id="{A434787C-8698-DB4D-D06E-F89DC592151E}"/>
                      </a:ext>
                    </a:extLst>
                  </p:cNvPr>
                  <p:cNvGrpSpPr/>
                  <p:nvPr/>
                </p:nvGrpSpPr>
                <p:grpSpPr>
                  <a:xfrm>
                    <a:off x="369414" y="3302975"/>
                    <a:ext cx="11275328" cy="559665"/>
                    <a:chOff x="321940" y="3638244"/>
                    <a:chExt cx="11500646" cy="559665"/>
                  </a:xfrm>
                </p:grpSpPr>
                <p:grpSp>
                  <p:nvGrpSpPr>
                    <p:cNvPr id="114" name="Group 113">
                      <a:extLst>
                        <a:ext uri="{FF2B5EF4-FFF2-40B4-BE49-F238E27FC236}">
                          <a16:creationId xmlns:a16="http://schemas.microsoft.com/office/drawing/2014/main" xmlns="" id="{76379313-5AAD-A3A6-0AD5-8CA081D8E92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21940" y="3638244"/>
                      <a:ext cx="11500646" cy="552972"/>
                      <a:chOff x="70482" y="3275655"/>
                      <a:chExt cx="4930857" cy="552972"/>
                    </a:xfrm>
                  </p:grpSpPr>
                  <p:grpSp>
                    <p:nvGrpSpPr>
                      <p:cNvPr id="117" name="Group 116">
                        <a:extLst>
                          <a:ext uri="{FF2B5EF4-FFF2-40B4-BE49-F238E27FC236}">
                            <a16:creationId xmlns:a16="http://schemas.microsoft.com/office/drawing/2014/main" xmlns="" id="{02EC8822-311C-4213-9EA0-2130AA6CFEC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0482" y="3285870"/>
                        <a:ext cx="4930857" cy="542757"/>
                        <a:chOff x="7624079" y="3732421"/>
                        <a:chExt cx="1533071" cy="542757"/>
                      </a:xfrm>
                    </p:grpSpPr>
                    <p:cxnSp>
                      <p:nvCxnSpPr>
                        <p:cNvPr id="141" name="Straight Arrow Connector 140">
                          <a:extLst>
                            <a:ext uri="{FF2B5EF4-FFF2-40B4-BE49-F238E27FC236}">
                              <a16:creationId xmlns:a16="http://schemas.microsoft.com/office/drawing/2014/main" xmlns="" id="{FF593EDE-C423-97D6-BD80-89C207E2BCB4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>
                          <a:off x="7624079" y="3772636"/>
                          <a:ext cx="1533071" cy="4835"/>
                        </a:xfrm>
                        <a:prstGeom prst="straightConnector1">
                          <a:avLst/>
                        </a:prstGeom>
                        <a:ln w="28575">
                          <a:headEnd type="stealth"/>
                          <a:tailEnd type="stealth"/>
                        </a:ln>
                      </p:spPr>
                      <p:style>
                        <a:lnRef idx="1">
                          <a:schemeClr val="dk1"/>
                        </a:lnRef>
                        <a:fillRef idx="0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2" name="Straight Connector 141">
                          <a:extLst>
                            <a:ext uri="{FF2B5EF4-FFF2-40B4-BE49-F238E27FC236}">
                              <a16:creationId xmlns:a16="http://schemas.microsoft.com/office/drawing/2014/main" xmlns="" id="{0CA96C52-561A-212D-28B1-0E0A90E506CB}"/>
                            </a:ext>
                          </a:extLst>
                        </p:cNvPr>
                        <p:cNvCxnSpPr/>
                        <p:nvPr/>
                      </p:nvCxnSpPr>
                      <p:spPr>
                        <a:xfrm>
                          <a:off x="8700595" y="3732421"/>
                          <a:ext cx="0" cy="86325"/>
                        </a:xfrm>
                        <a:prstGeom prst="line">
                          <a:avLst/>
                        </a:prstGeom>
                        <a:ln w="1905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3" name="Straight Connector 142">
                          <a:extLst>
                            <a:ext uri="{FF2B5EF4-FFF2-40B4-BE49-F238E27FC236}">
                              <a16:creationId xmlns:a16="http://schemas.microsoft.com/office/drawing/2014/main" xmlns="" id="{4D357213-0C19-3031-B0B1-07E575788E1D}"/>
                            </a:ext>
                          </a:extLst>
                        </p:cNvPr>
                        <p:cNvCxnSpPr/>
                        <p:nvPr/>
                      </p:nvCxnSpPr>
                      <p:spPr>
                        <a:xfrm>
                          <a:off x="9105215" y="3735596"/>
                          <a:ext cx="0" cy="86325"/>
                        </a:xfrm>
                        <a:prstGeom prst="line">
                          <a:avLst/>
                        </a:prstGeom>
                        <a:ln w="1905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mc:AlternateContent xmlns:mc="http://schemas.openxmlformats.org/markup-compatibility/2006" xmlns:a14="http://schemas.microsoft.com/office/drawing/2010/main">
                      <mc:Choice Requires="a14">
                        <p:sp>
                          <p:nvSpPr>
                            <p:cNvPr id="144" name="TextBox 75">
                              <a:extLst>
                                <a:ext uri="{FF2B5EF4-FFF2-40B4-BE49-F238E27FC236}">
                                  <a16:creationId xmlns:a16="http://schemas.microsoft.com/office/drawing/2014/main" xmlns="" id="{D0F09AF1-66C2-0486-41BB-424066DF6A78}"/>
                                </a:ext>
                              </a:extLst>
                            </p:cNvPr>
                            <p:cNvSpPr txBox="1"/>
                            <p:nvPr/>
                          </p:nvSpPr>
                          <p:spPr>
                            <a:xfrm>
                              <a:off x="7655930" y="3806066"/>
                              <a:ext cx="79939" cy="369332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square">
                              <a:spAutoFit/>
                            </a:bodyPr>
                            <a:lstStyle>
                              <a:defPPr>
                                <a:defRPr lang="en-US"/>
                              </a:defPPr>
                              <a:lvl1pPr marL="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1pPr>
                              <a:lvl2pPr marL="4572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2pPr>
                              <a:lvl3pPr marL="9144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3pPr>
                              <a:lvl4pPr marL="13716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4pPr>
                              <a:lvl5pPr marL="18288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5pPr>
                              <a:lvl6pPr marL="22860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6pPr>
                              <a:lvl7pPr marL="27432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7pPr>
                              <a:lvl8pPr marL="32004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8pPr>
                              <a:lvl9pPr marL="36576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9pPr>
                            </a:lstStyle>
                            <a:p>
                              <a:pPr marL="0" marR="0" lvl="0" indent="0" algn="ctr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14:m>
                                <m:oMath xmlns:m="http://schemas.openxmlformats.org/officeDocument/2006/math">
                                  <m:r>
                                    <a:rPr lang="en-US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−</m:t>
                                  </m:r>
                                </m:oMath>
                              </a14:m>
                              <a:r>
                                <a:rPr lang="en-US" dirty="0">
                                  <a:solidFill>
                                    <a:prstClr val="black"/>
                                  </a:solidFill>
                                </a:rPr>
                                <a:t>1</a:t>
                              </a:r>
                              <a:endParaRPr kumimoji="0" lang="en-US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mc:Choice>
                      <mc:Fallback xmlns="">
                        <p:sp>
                          <p:nvSpPr>
                            <p:cNvPr id="144" name="TextBox 75">
                              <a:extLst>
                                <a:ext uri="{FF2B5EF4-FFF2-40B4-BE49-F238E27FC236}">
                                  <a16:creationId xmlns:a16="http://schemas.microsoft.com/office/drawing/2014/main" id="{D0F09AF1-66C2-0486-41BB-424066DF6A78}"/>
                                </a:ext>
                              </a:extLst>
                            </p:cNvPr>
                            <p:cNvSpPr txBox="1">
                              <a:spLocks noRot="1" noChangeAspect="1" noMove="1" noResize="1" noEditPoints="1" noAdjustHandles="1" noChangeArrowheads="1" noChangeShapeType="1" noTextEdit="1"/>
                            </p:cNvSpPr>
                            <p:nvPr/>
                          </p:nvSpPr>
                          <p:spPr>
                            <a:xfrm>
                              <a:off x="7655930" y="3806066"/>
                              <a:ext cx="79939" cy="369332"/>
                            </a:xfrm>
                            <a:prstGeom prst="rect">
                              <a:avLst/>
                            </a:prstGeom>
                            <a:blipFill>
                              <a:blip r:embed="rId16"/>
                              <a:stretch>
                                <a:fillRect t="-10000" b="-26667"/>
                              </a:stretch>
                            </a:blipFill>
                          </p:spPr>
                          <p:txBody>
                            <a:bodyPr/>
                            <a:lstStyle/>
                            <a:p>
                              <a:r>
                                <a:rPr lang="en-ID">
                                  <a:noFill/>
                                </a:rPr>
                                <a:t> </a:t>
                              </a:r>
                            </a:p>
                          </p:txBody>
                        </p:sp>
                      </mc:Fallback>
                    </mc:AlternateContent>
                    <mc:AlternateContent xmlns:mc="http://schemas.openxmlformats.org/markup-compatibility/2006" xmlns:a14="http://schemas.microsoft.com/office/drawing/2010/main">
                      <mc:Choice Requires="a14">
                        <p:sp>
                          <p:nvSpPr>
                            <p:cNvPr id="145" name="TextBox 75">
                              <a:extLst>
                                <a:ext uri="{FF2B5EF4-FFF2-40B4-BE49-F238E27FC236}">
                                  <a16:creationId xmlns:a16="http://schemas.microsoft.com/office/drawing/2014/main" xmlns="" id="{9244194F-C42B-3978-C842-98A6476794D9}"/>
                                </a:ext>
                              </a:extLst>
                            </p:cNvPr>
                            <p:cNvSpPr txBox="1"/>
                            <p:nvPr/>
                          </p:nvSpPr>
                          <p:spPr>
                            <a:xfrm>
                              <a:off x="8034062" y="3821208"/>
                              <a:ext cx="55280" cy="453970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square">
                              <a:spAutoFit/>
                            </a:bodyPr>
                            <a:lstStyle>
                              <a:defPPr>
                                <a:defRPr lang="en-US"/>
                              </a:defPPr>
                              <a:lvl1pPr marL="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1pPr>
                              <a:lvl2pPr marL="4572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2pPr>
                              <a:lvl3pPr marL="9144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3pPr>
                              <a:lvl4pPr marL="13716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4pPr>
                              <a:lvl5pPr marL="18288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5pPr>
                              <a:lvl6pPr marL="22860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6pPr>
                              <a:lvl7pPr marL="27432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7pPr>
                              <a:lvl8pPr marL="32004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8pPr>
                              <a:lvl9pPr marL="36576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9pPr>
                            </a:lstStyle>
                            <a:p>
                              <a:pPr marL="0" marR="0" lvl="0" indent="0" algn="ctr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14:m>
                                <m:oMathPara xmlns:m="http://schemas.openxmlformats.org/officeDocument/2006/math">
                                  <m:oMathParaPr>
                                    <m:jc m:val="centerGroup"/>
                                  </m:oMathParaPr>
                                  <m:oMath xmlns:m="http://schemas.openxmlformats.org/officeDocument/2006/math">
                                    <m:r>
                                      <a:rPr kumimoji="0" lang="en-US" sz="12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kumimoji="0" lang="en-US" sz="1200" b="0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prstClr val="black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kumimoji="0" lang="en-US" sz="1200" b="0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prstClr val="black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3</m:t>
                                        </m:r>
                                      </m:num>
                                      <m:den>
                                        <m:r>
                                          <a:rPr kumimoji="0" lang="en-US" sz="1200" b="0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prstClr val="black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6</m:t>
                                        </m:r>
                                      </m:den>
                                    </m:f>
                                  </m:oMath>
                                </m:oMathPara>
                              </a14:m>
                              <a:endParaRPr kumimoji="0" lang="en-US" sz="12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mc:Choice>
                      <mc:Fallback xmlns="">
                        <p:sp>
                          <p:nvSpPr>
                            <p:cNvPr id="145" name="TextBox 75">
                              <a:extLst>
                                <a:ext uri="{FF2B5EF4-FFF2-40B4-BE49-F238E27FC236}">
                                  <a16:creationId xmlns:a16="http://schemas.microsoft.com/office/drawing/2014/main" id="{9244194F-C42B-3978-C842-98A6476794D9}"/>
                                </a:ext>
                              </a:extLst>
                            </p:cNvPr>
                            <p:cNvSpPr txBox="1">
                              <a:spLocks noRot="1" noChangeAspect="1" noMove="1" noResize="1" noEditPoints="1" noAdjustHandles="1" noChangeArrowheads="1" noChangeShapeType="1" noTextEdit="1"/>
                            </p:cNvSpPr>
                            <p:nvPr/>
                          </p:nvSpPr>
                          <p:spPr>
                            <a:xfrm>
                              <a:off x="8034062" y="3821208"/>
                              <a:ext cx="55280" cy="453970"/>
                            </a:xfrm>
                            <a:prstGeom prst="rect">
                              <a:avLst/>
                            </a:prstGeom>
                            <a:blipFill>
                              <a:blip r:embed="rId17"/>
                              <a:stretch>
                                <a:fillRect/>
                              </a:stretch>
                            </a:blipFill>
                          </p:spPr>
                          <p:txBody>
                            <a:bodyPr/>
                            <a:lstStyle/>
                            <a:p>
                              <a:r>
                                <a:rPr lang="en-ID">
                                  <a:noFill/>
                                </a:rPr>
                                <a:t> </a:t>
                              </a:r>
                            </a:p>
                          </p:txBody>
                        </p:sp>
                      </mc:Fallback>
                    </mc:AlternateContent>
                    <mc:AlternateContent xmlns:mc="http://schemas.openxmlformats.org/markup-compatibility/2006" xmlns:a14="http://schemas.microsoft.com/office/drawing/2010/main">
                      <mc:Choice Requires="a14">
                        <p:sp>
                          <p:nvSpPr>
                            <p:cNvPr id="146" name="TextBox 75">
                              <a:extLst>
                                <a:ext uri="{FF2B5EF4-FFF2-40B4-BE49-F238E27FC236}">
                                  <a16:creationId xmlns:a16="http://schemas.microsoft.com/office/drawing/2014/main" xmlns="" id="{5665206F-3457-D6F4-BAC2-F8F6561771A8}"/>
                                </a:ext>
                              </a:extLst>
                            </p:cNvPr>
                            <p:cNvSpPr txBox="1"/>
                            <p:nvPr/>
                          </p:nvSpPr>
                          <p:spPr>
                            <a:xfrm>
                              <a:off x="9067006" y="3806438"/>
                              <a:ext cx="87050" cy="453970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square">
                              <a:spAutoFit/>
                            </a:bodyPr>
                            <a:lstStyle>
                              <a:defPPr>
                                <a:defRPr lang="en-US"/>
                              </a:defPPr>
                              <a:lvl1pPr marL="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1pPr>
                              <a:lvl2pPr marL="4572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2pPr>
                              <a:lvl3pPr marL="9144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3pPr>
                              <a:lvl4pPr marL="13716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4pPr>
                              <a:lvl5pPr marL="18288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5pPr>
                              <a:lvl6pPr marL="22860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6pPr>
                              <a:lvl7pPr marL="27432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7pPr>
                              <a:lvl8pPr marL="32004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8pPr>
                              <a:lvl9pPr marL="3657600" algn="l" defTabSz="914400" rtl="0" eaLnBrk="1" latinLnBrk="0" hangingPunct="1">
                                <a:defRPr sz="1800" kern="1200">
                                  <a:solidFill>
                                    <a:schemeClr val="tx1"/>
                                  </a:solidFill>
                                  <a:latin typeface="+mn-lt"/>
                                  <a:ea typeface="+mn-ea"/>
                                  <a:cs typeface="+mn-cs"/>
                                </a:defRPr>
                              </a:lvl9pPr>
                            </a:lstStyle>
                            <a:p>
                              <a:pPr marL="0" marR="0" lvl="0" indent="0" algn="ctr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14:m>
                                <m:oMathPara xmlns:m="http://schemas.openxmlformats.org/officeDocument/2006/math">
                                  <m:oMathParaPr>
                                    <m:jc m:val="centerGroup"/>
                                  </m:oMathParaPr>
                                  <m:oMath xmlns:m="http://schemas.openxmlformats.org/officeDocument/2006/math">
                                    <m:r>
                                      <a:rPr kumimoji="0" lang="en-US" sz="12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1=</m:t>
                                    </m:r>
                                    <m:f>
                                      <m:fPr>
                                        <m:ctrlPr>
                                          <a:rPr kumimoji="0" lang="en-US" sz="1200" b="0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prstClr val="black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kumimoji="0" lang="en-US" sz="1200" b="0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prstClr val="black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6</m:t>
                                        </m:r>
                                      </m:num>
                                      <m:den>
                                        <m:r>
                                          <a:rPr kumimoji="0" lang="en-US" sz="1200" b="0" i="1" u="none" strike="noStrike" kern="1200" cap="none" spc="0" normalizeH="0" baseline="0" noProof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prstClr val="black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6</m:t>
                                        </m:r>
                                      </m:den>
                                    </m:f>
                                  </m:oMath>
                                </m:oMathPara>
                              </a14:m>
                              <a:endParaRPr kumimoji="0" lang="en-US" sz="12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mc:Choice>
                      <mc:Fallback xmlns="">
                        <p:sp>
                          <p:nvSpPr>
                            <p:cNvPr id="146" name="TextBox 75">
                              <a:extLst>
                                <a:ext uri="{FF2B5EF4-FFF2-40B4-BE49-F238E27FC236}">
                                  <a16:creationId xmlns:a16="http://schemas.microsoft.com/office/drawing/2014/main" id="{5665206F-3457-D6F4-BAC2-F8F6561771A8}"/>
                                </a:ext>
                              </a:extLst>
                            </p:cNvPr>
                            <p:cNvSpPr txBox="1">
                              <a:spLocks noRot="1" noChangeAspect="1" noMove="1" noResize="1" noEditPoints="1" noAdjustHandles="1" noChangeArrowheads="1" noChangeShapeType="1" noTextEdit="1"/>
                            </p:cNvSpPr>
                            <p:nvPr/>
                          </p:nvSpPr>
                          <p:spPr>
                            <a:xfrm>
                              <a:off x="9067006" y="3806438"/>
                              <a:ext cx="87050" cy="453970"/>
                            </a:xfrm>
                            <a:prstGeom prst="rect">
                              <a:avLst/>
                            </a:prstGeom>
                            <a:blipFill>
                              <a:blip r:embed="rId18"/>
                              <a:stretch>
                                <a:fillRect/>
                              </a:stretch>
                            </a:blipFill>
                          </p:spPr>
                          <p:txBody>
                            <a:bodyPr/>
                            <a:lstStyle/>
                            <a:p>
                              <a:r>
                                <a:rPr lang="en-ID">
                                  <a:noFill/>
                                </a:rPr>
                                <a:t> </a:t>
                              </a:r>
                            </a:p>
                          </p:txBody>
                        </p:sp>
                      </mc:Fallback>
                    </mc:AlternateContent>
                  </p:grpSp>
                  <p:cxnSp>
                    <p:nvCxnSpPr>
                      <p:cNvPr id="118" name="Straight Connector 117">
                        <a:extLst>
                          <a:ext uri="{FF2B5EF4-FFF2-40B4-BE49-F238E27FC236}">
                            <a16:creationId xmlns:a16="http://schemas.microsoft.com/office/drawing/2014/main" xmlns="" id="{89F3887A-1EF1-D1E7-96BE-A2025AEF7B4C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305912" y="3280884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9" name="Straight Connector 118">
                        <a:extLst>
                          <a:ext uri="{FF2B5EF4-FFF2-40B4-BE49-F238E27FC236}">
                            <a16:creationId xmlns:a16="http://schemas.microsoft.com/office/drawing/2014/main" xmlns="" id="{DBB30E91-C3B6-91DB-A50E-89789613C4BC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525218" y="3280882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0" name="Straight Connector 119">
                        <a:extLst>
                          <a:ext uri="{FF2B5EF4-FFF2-40B4-BE49-F238E27FC236}">
                            <a16:creationId xmlns:a16="http://schemas.microsoft.com/office/drawing/2014/main" xmlns="" id="{5A742DE5-E0FF-7B7B-8D0A-74C0E905AE0D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744524" y="3275655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1" name="Straight Connector 120">
                        <a:extLst>
                          <a:ext uri="{FF2B5EF4-FFF2-40B4-BE49-F238E27FC236}">
                            <a16:creationId xmlns:a16="http://schemas.microsoft.com/office/drawing/2014/main" xmlns="" id="{5E22F46E-9C24-CA9F-CDFF-10AB442427A3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944554" y="3280412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2" name="Straight Connector 121">
                        <a:extLst>
                          <a:ext uri="{FF2B5EF4-FFF2-40B4-BE49-F238E27FC236}">
                            <a16:creationId xmlns:a16="http://schemas.microsoft.com/office/drawing/2014/main" xmlns="" id="{2F9CFE70-E2FB-5109-68A8-9ADFEE11ECF2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135058" y="3280404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3" name="Straight Connector 122">
                        <a:extLst>
                          <a:ext uri="{FF2B5EF4-FFF2-40B4-BE49-F238E27FC236}">
                            <a16:creationId xmlns:a16="http://schemas.microsoft.com/office/drawing/2014/main" xmlns="" id="{54122599-3070-6E38-D62D-0CD3CB4445A2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314448" y="3285157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4" name="Straight Connector 123">
                        <a:extLst>
                          <a:ext uri="{FF2B5EF4-FFF2-40B4-BE49-F238E27FC236}">
                            <a16:creationId xmlns:a16="http://schemas.microsoft.com/office/drawing/2014/main" xmlns="" id="{32A64566-BFE9-F55E-93CE-ACD0520408BD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495423" y="3285157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5" name="Straight Connector 124">
                        <a:extLst>
                          <a:ext uri="{FF2B5EF4-FFF2-40B4-BE49-F238E27FC236}">
                            <a16:creationId xmlns:a16="http://schemas.microsoft.com/office/drawing/2014/main" xmlns="" id="{9B1E566C-B182-C043-4FD0-2B3754E8B853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689098" y="3285157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6" name="Straight Connector 125">
                        <a:extLst>
                          <a:ext uri="{FF2B5EF4-FFF2-40B4-BE49-F238E27FC236}">
                            <a16:creationId xmlns:a16="http://schemas.microsoft.com/office/drawing/2014/main" xmlns="" id="{22C10854-EE57-313E-7B83-480F983396B4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882773" y="3281982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7" name="Straight Connector 126">
                        <a:extLst>
                          <a:ext uri="{FF2B5EF4-FFF2-40B4-BE49-F238E27FC236}">
                            <a16:creationId xmlns:a16="http://schemas.microsoft.com/office/drawing/2014/main" xmlns="" id="{1955C38B-658F-D21D-5F76-FDFAF2879B01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2076448" y="3281982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8" name="Straight Connector 127">
                        <a:extLst>
                          <a:ext uri="{FF2B5EF4-FFF2-40B4-BE49-F238E27FC236}">
                            <a16:creationId xmlns:a16="http://schemas.microsoft.com/office/drawing/2014/main" xmlns="" id="{6E17CD94-4BE5-4576-149A-9CFB242AB77F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2254248" y="3285157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9" name="Straight Connector 128">
                        <a:extLst>
                          <a:ext uri="{FF2B5EF4-FFF2-40B4-BE49-F238E27FC236}">
                            <a16:creationId xmlns:a16="http://schemas.microsoft.com/office/drawing/2014/main" xmlns="" id="{9328505C-D6B4-AA10-E1F8-91DD9D37E1F9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2432048" y="3288332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0" name="Straight Connector 129">
                        <a:extLst>
                          <a:ext uri="{FF2B5EF4-FFF2-40B4-BE49-F238E27FC236}">
                            <a16:creationId xmlns:a16="http://schemas.microsoft.com/office/drawing/2014/main" xmlns="" id="{EE6E253A-31F0-6E0F-9B2B-419E48854781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2625723" y="3285157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1" name="Straight Connector 130">
                        <a:extLst>
                          <a:ext uri="{FF2B5EF4-FFF2-40B4-BE49-F238E27FC236}">
                            <a16:creationId xmlns:a16="http://schemas.microsoft.com/office/drawing/2014/main" xmlns="" id="{4271EDBD-43F6-583E-D01B-EA35A707A2A6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2832098" y="3288332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2" name="Straight Connector 131">
                        <a:extLst>
                          <a:ext uri="{FF2B5EF4-FFF2-40B4-BE49-F238E27FC236}">
                            <a16:creationId xmlns:a16="http://schemas.microsoft.com/office/drawing/2014/main" xmlns="" id="{9C652D26-B223-CA93-703A-7205EA615100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3009898" y="3281982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3" name="Straight Connector 132">
                        <a:extLst>
                          <a:ext uri="{FF2B5EF4-FFF2-40B4-BE49-F238E27FC236}">
                            <a16:creationId xmlns:a16="http://schemas.microsoft.com/office/drawing/2014/main" xmlns="" id="{77E134E6-7B6A-80BF-3DBC-751941C5BD6E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3184523" y="3281982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4" name="Straight Connector 133">
                        <a:extLst>
                          <a:ext uri="{FF2B5EF4-FFF2-40B4-BE49-F238E27FC236}">
                            <a16:creationId xmlns:a16="http://schemas.microsoft.com/office/drawing/2014/main" xmlns="" id="{C9E33A96-4515-A032-1AF1-3901777D4688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3355973" y="3281982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5" name="Straight Connector 134">
                        <a:extLst>
                          <a:ext uri="{FF2B5EF4-FFF2-40B4-BE49-F238E27FC236}">
                            <a16:creationId xmlns:a16="http://schemas.microsoft.com/office/drawing/2014/main" xmlns="" id="{99F77C7E-9513-7F6C-2315-AF44316A19D3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3698873" y="3281982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6" name="Straight Connector 135">
                        <a:extLst>
                          <a:ext uri="{FF2B5EF4-FFF2-40B4-BE49-F238E27FC236}">
                            <a16:creationId xmlns:a16="http://schemas.microsoft.com/office/drawing/2014/main" xmlns="" id="{E6AEA321-81F5-4D01-57B0-7CBD0F446BB1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3863973" y="3281982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7" name="Straight Connector 136">
                        <a:extLst>
                          <a:ext uri="{FF2B5EF4-FFF2-40B4-BE49-F238E27FC236}">
                            <a16:creationId xmlns:a16="http://schemas.microsoft.com/office/drawing/2014/main" xmlns="" id="{3962B8DB-713B-E552-288F-208865B2225A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4060823" y="3291507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8" name="Straight Connector 137">
                        <a:extLst>
                          <a:ext uri="{FF2B5EF4-FFF2-40B4-BE49-F238E27FC236}">
                            <a16:creationId xmlns:a16="http://schemas.microsoft.com/office/drawing/2014/main" xmlns="" id="{7C6843BB-E17E-3085-3ABD-1A28C112367C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4241798" y="3282004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9" name="Straight Connector 138">
                        <a:extLst>
                          <a:ext uri="{FF2B5EF4-FFF2-40B4-BE49-F238E27FC236}">
                            <a16:creationId xmlns:a16="http://schemas.microsoft.com/office/drawing/2014/main" xmlns="" id="{1C76CC6E-E3CE-363E-5D7A-AA42029A5E06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4470398" y="3288332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0" name="Straight Connector 139">
                        <a:extLst>
                          <a:ext uri="{FF2B5EF4-FFF2-40B4-BE49-F238E27FC236}">
                            <a16:creationId xmlns:a16="http://schemas.microsoft.com/office/drawing/2014/main" xmlns="" id="{F6CD6204-6078-287A-5A83-21FD8212CA25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4660898" y="3288332"/>
                        <a:ext cx="0" cy="86325"/>
                      </a:xfrm>
                      <a:prstGeom prst="line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115" name="TextBox 75">
                      <a:extLst>
                        <a:ext uri="{FF2B5EF4-FFF2-40B4-BE49-F238E27FC236}">
                          <a16:creationId xmlns:a16="http://schemas.microsoft.com/office/drawing/2014/main" xmlns="" id="{CD0170B1-A81B-D037-FD27-37180633FF8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979242" y="3729318"/>
                      <a:ext cx="599679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ea typeface="+mn-ea"/>
                          <a:cs typeface="+mn-cs"/>
                        </a:rPr>
                        <a:t>0</a:t>
                      </a:r>
                    </a:p>
                  </p:txBody>
                </p: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116" name="TextBox 75">
                          <a:extLst>
                            <a:ext uri="{FF2B5EF4-FFF2-40B4-BE49-F238E27FC236}">
                              <a16:creationId xmlns:a16="http://schemas.microsoft.com/office/drawing/2014/main" xmlns="" id="{7DBD4361-91DB-04ED-1107-283932BB3812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8593328" y="3743939"/>
                          <a:ext cx="414694" cy="453970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>
                          <a:spAutoFit/>
                        </a:bodyPr>
                        <a:lstStyle>
                          <a:defPPr>
                            <a:defRPr lang="en-US"/>
                          </a:defPPr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kumimoji="0" lang="en-US" sz="12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kumimoji="0" lang="en-US" sz="12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kumimoji="0" lang="en-US" sz="12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kumimoji="0" lang="en-US" sz="12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ea typeface="+mn-ea"/>
                            <a:cs typeface="+mn-cs"/>
                          </a:endParaRPr>
                        </a:p>
                      </p:txBody>
                    </p:sp>
                  </mc:Choice>
                  <mc:Fallback xmlns="">
                    <p:sp>
                      <p:nvSpPr>
                        <p:cNvPr id="116" name="TextBox 75">
                          <a:extLst>
                            <a:ext uri="{FF2B5EF4-FFF2-40B4-BE49-F238E27FC236}">
                              <a16:creationId xmlns:a16="http://schemas.microsoft.com/office/drawing/2014/main" id="{7DBD4361-91DB-04ED-1107-283932BB3812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8593328" y="3743939"/>
                          <a:ext cx="414694" cy="453970"/>
                        </a:xfrm>
                        <a:prstGeom prst="rect">
                          <a:avLst/>
                        </a:prstGeom>
                        <a:blipFill>
                          <a:blip r:embed="rId19"/>
                          <a:stretch>
                            <a:fillRect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ID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7" name="TextBox 75">
                      <a:extLst>
                        <a:ext uri="{FF2B5EF4-FFF2-40B4-BE49-F238E27FC236}">
                          <a16:creationId xmlns:a16="http://schemas.microsoft.com/office/drawing/2014/main" xmlns="" id="{B7088E8F-3BAF-3F85-3A80-8C3686C97F5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46179" y="4047266"/>
                      <a:ext cx="406570" cy="453970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kumimoji="0" lang="en-US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sz="12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/>
                                    <a:ea typeface="+mn-ea"/>
                                    <a:cs typeface="+mn-cs"/>
                                  </a:rPr>
                                </m:ctrlPr>
                              </m:fPr>
                              <m:num>
                                <m:r>
                                  <a:rPr kumimoji="0" lang="en-US" sz="12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kumimoji="0" lang="en-US" sz="12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6</m:t>
                                </m:r>
                              </m:den>
                            </m:f>
                          </m:oMath>
                        </m:oMathPara>
                      </a14:m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107" name="TextBox 75">
                      <a:extLst>
                        <a:ext uri="{FF2B5EF4-FFF2-40B4-BE49-F238E27FC236}">
                          <a16:creationId xmlns:a16="http://schemas.microsoft.com/office/drawing/2014/main" id="{B7088E8F-3BAF-3F85-3A80-8C3686C97F51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546179" y="4047266"/>
                      <a:ext cx="406570" cy="453970"/>
                    </a:xfrm>
                    <a:prstGeom prst="rect">
                      <a:avLst/>
                    </a:prstGeom>
                    <a:blipFill>
                      <a:blip r:embed="rId20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ID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8" name="TextBox 75">
                      <a:extLst>
                        <a:ext uri="{FF2B5EF4-FFF2-40B4-BE49-F238E27FC236}">
                          <a16:creationId xmlns:a16="http://schemas.microsoft.com/office/drawing/2014/main" xmlns="" id="{65A286A6-6DBD-8B60-395F-1A3EA3A570C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089767" y="4047839"/>
                      <a:ext cx="406570" cy="439223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kumimoji="0" lang="en-US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sz="12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/>
                                    <a:ea typeface="+mn-ea"/>
                                    <a:cs typeface="+mn-cs"/>
                                  </a:rPr>
                                </m:ctrlPr>
                              </m:fPr>
                              <m:num>
                                <m:r>
                                  <a:rPr kumimoji="0" lang="en-US" sz="12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sz="12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6</m:t>
                                </m:r>
                              </m:den>
                            </m:f>
                          </m:oMath>
                        </m:oMathPara>
                      </a14:m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108" name="TextBox 75">
                      <a:extLst>
                        <a:ext uri="{FF2B5EF4-FFF2-40B4-BE49-F238E27FC236}">
                          <a16:creationId xmlns:a16="http://schemas.microsoft.com/office/drawing/2014/main" id="{65A286A6-6DBD-8B60-395F-1A3EA3A570C9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089767" y="4047839"/>
                      <a:ext cx="406570" cy="439223"/>
                    </a:xfrm>
                    <a:prstGeom prst="rect">
                      <a:avLst/>
                    </a:prstGeom>
                    <a:blipFill>
                      <a:blip r:embed="rId21"/>
                      <a:stretch>
                        <a:fillRect b="-1389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ID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9" name="TextBox 75">
                      <a:extLst>
                        <a:ext uri="{FF2B5EF4-FFF2-40B4-BE49-F238E27FC236}">
                          <a16:creationId xmlns:a16="http://schemas.microsoft.com/office/drawing/2014/main" xmlns="" id="{7C5A64FB-EF10-4F8A-D5C0-E8D388AA2CD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281336" y="4066636"/>
                      <a:ext cx="406569" cy="453970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f>
                              <m:fPr>
                                <m:ctrlPr>
                                  <a:rPr kumimoji="0" lang="en-US" sz="12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/>
                                    <a:ea typeface="+mn-ea"/>
                                    <a:cs typeface="+mn-cs"/>
                                  </a:rPr>
                                </m:ctrlPr>
                              </m:fPr>
                              <m:num>
                                <m:r>
                                  <a:rPr kumimoji="0" lang="en-US" sz="12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kumimoji="0" lang="en-US" sz="12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6</m:t>
                                </m:r>
                              </m:den>
                            </m:f>
                          </m:oMath>
                        </m:oMathPara>
                      </a14:m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109" name="TextBox 75">
                      <a:extLst>
                        <a:ext uri="{FF2B5EF4-FFF2-40B4-BE49-F238E27FC236}">
                          <a16:creationId xmlns:a16="http://schemas.microsoft.com/office/drawing/2014/main" id="{7C5A64FB-EF10-4F8A-D5C0-E8D388AA2CD4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9281336" y="4066636"/>
                      <a:ext cx="406569" cy="453970"/>
                    </a:xfrm>
                    <a:prstGeom prst="rect">
                      <a:avLst/>
                    </a:prstGeom>
                    <a:blipFill>
                      <a:blip r:embed="rId22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ID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10" name="TextBox 75">
                      <a:extLst>
                        <a:ext uri="{FF2B5EF4-FFF2-40B4-BE49-F238E27FC236}">
                          <a16:creationId xmlns:a16="http://schemas.microsoft.com/office/drawing/2014/main" xmlns="" id="{CCEE1468-058E-74FD-1F2E-C342A0C4A1B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239661" y="4054555"/>
                      <a:ext cx="406569" cy="453970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f>
                              <m:fPr>
                                <m:ctrlPr>
                                  <a:rPr kumimoji="0" lang="en-US" sz="12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/>
                                    <a:ea typeface="+mn-ea"/>
                                    <a:cs typeface="+mn-cs"/>
                                  </a:rPr>
                                </m:ctrlPr>
                              </m:fPr>
                              <m:num>
                                <m:r>
                                  <a:rPr kumimoji="0" lang="en-US" sz="12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kumimoji="0" lang="en-US" sz="12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6</m:t>
                                </m:r>
                              </m:den>
                            </m:f>
                          </m:oMath>
                        </m:oMathPara>
                      </a14:m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110" name="TextBox 75">
                      <a:extLst>
                        <a:ext uri="{FF2B5EF4-FFF2-40B4-BE49-F238E27FC236}">
                          <a16:creationId xmlns:a16="http://schemas.microsoft.com/office/drawing/2014/main" id="{CCEE1468-058E-74FD-1F2E-C342A0C4A1BB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0239661" y="4054555"/>
                      <a:ext cx="406569" cy="453970"/>
                    </a:xfrm>
                    <a:prstGeom prst="rect">
                      <a:avLst/>
                    </a:prstGeom>
                    <a:blipFill>
                      <a:blip r:embed="rId23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ID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49" name="TextBox 75">
                      <a:extLst>
                        <a:ext uri="{FF2B5EF4-FFF2-40B4-BE49-F238E27FC236}">
                          <a16:creationId xmlns:a16="http://schemas.microsoft.com/office/drawing/2014/main" xmlns="" id="{B5DA70AB-4CF5-DBED-1713-849664CB6E8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687548" y="4076922"/>
                      <a:ext cx="406569" cy="455189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f>
                              <m:fPr>
                                <m:ctrlPr>
                                  <a:rPr kumimoji="0" lang="en-US" sz="12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/>
                                    <a:ea typeface="+mn-ea"/>
                                    <a:cs typeface="+mn-cs"/>
                                  </a:rPr>
                                </m:ctrlPr>
                              </m:fPr>
                              <m:num>
                                <m:r>
                                  <a:rPr kumimoji="0" lang="en-US" sz="12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kumimoji="0" lang="en-US" sz="12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6</m:t>
                                </m:r>
                              </m:den>
                            </m:f>
                          </m:oMath>
                        </m:oMathPara>
                      </a14:m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149" name="TextBox 75">
                      <a:extLst>
                        <a:ext uri="{FF2B5EF4-FFF2-40B4-BE49-F238E27FC236}">
                          <a16:creationId xmlns:a16="http://schemas.microsoft.com/office/drawing/2014/main" id="{B5DA70AB-4CF5-DBED-1713-849664CB6E81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687548" y="4076922"/>
                      <a:ext cx="406569" cy="455189"/>
                    </a:xfrm>
                    <a:prstGeom prst="rect">
                      <a:avLst/>
                    </a:prstGeom>
                    <a:blipFill>
                      <a:blip r:embed="rId24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ID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7" name="TextBox 75">
                    <a:extLst>
                      <a:ext uri="{FF2B5EF4-FFF2-40B4-BE49-F238E27FC236}">
                        <a16:creationId xmlns:a16="http://schemas.microsoft.com/office/drawing/2014/main" xmlns="" id="{075667E5-DA70-49BC-9CD1-F8C07EA73130}"/>
                      </a:ext>
                    </a:extLst>
                  </p:cNvPr>
                  <p:cNvSpPr txBox="1"/>
                  <p:nvPr/>
                </p:nvSpPr>
                <p:spPr>
                  <a:xfrm>
                    <a:off x="1678982" y="4859519"/>
                    <a:ext cx="406570" cy="45397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0" lang="en-US" sz="1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−</m:t>
                          </m:r>
                          <m:f>
                            <m:fPr>
                              <m:ctrlP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+mn-ea"/>
                                  <a:cs typeface="+mn-cs"/>
                                </a:rPr>
                              </m:ctrlPr>
                            </m:fPr>
                            <m:num>
                              <m: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5</m:t>
                              </m:r>
                            </m:num>
                            <m:den>
                              <m: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6</m:t>
                              </m:r>
                            </m:den>
                          </m:f>
                        </m:oMath>
                      </m:oMathPara>
                    </a14:m>
                    <a:endPara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47" name="TextBox 75">
                    <a:extLst>
                      <a:ext uri="{FF2B5EF4-FFF2-40B4-BE49-F238E27FC236}">
                        <a16:creationId xmlns:a16="http://schemas.microsoft.com/office/drawing/2014/main" id="{075667E5-DA70-49BC-9CD1-F8C07EA7313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78982" y="4859519"/>
                    <a:ext cx="406570" cy="453970"/>
                  </a:xfrm>
                  <a:prstGeom prst="rect">
                    <a:avLst/>
                  </a:prstGeom>
                  <a:blipFill>
                    <a:blip r:embed="rId2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8" name="TextBox 75">
                    <a:extLst>
                      <a:ext uri="{FF2B5EF4-FFF2-40B4-BE49-F238E27FC236}">
                        <a16:creationId xmlns:a16="http://schemas.microsoft.com/office/drawing/2014/main" xmlns="" id="{14B264F5-10F0-2BBF-ED08-6AF5368D88D7}"/>
                      </a:ext>
                    </a:extLst>
                  </p:cNvPr>
                  <p:cNvSpPr txBox="1"/>
                  <p:nvPr/>
                </p:nvSpPr>
                <p:spPr>
                  <a:xfrm>
                    <a:off x="4282324" y="4842200"/>
                    <a:ext cx="406570" cy="45397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0" lang="en-US" sz="1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−</m:t>
                          </m:r>
                          <m:f>
                            <m:fPr>
                              <m:ctrlP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+mn-ea"/>
                                  <a:cs typeface="+mn-cs"/>
                                </a:rPr>
                              </m:ctrlPr>
                            </m:fPr>
                            <m:num>
                              <m: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2</m:t>
                              </m:r>
                            </m:num>
                            <m:den>
                              <m: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6</m:t>
                              </m:r>
                            </m:den>
                          </m:f>
                        </m:oMath>
                      </m:oMathPara>
                    </a14:m>
                    <a:endPara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48" name="TextBox 75">
                    <a:extLst>
                      <a:ext uri="{FF2B5EF4-FFF2-40B4-BE49-F238E27FC236}">
                        <a16:creationId xmlns:a16="http://schemas.microsoft.com/office/drawing/2014/main" id="{14B264F5-10F0-2BBF-ED08-6AF5368D88D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282324" y="4842200"/>
                    <a:ext cx="406570" cy="453970"/>
                  </a:xfrm>
                  <a:prstGeom prst="rect">
                    <a:avLst/>
                  </a:prstGeom>
                  <a:blipFill>
                    <a:blip r:embed="rId2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50" name="TextBox 75">
                    <a:extLst>
                      <a:ext uri="{FF2B5EF4-FFF2-40B4-BE49-F238E27FC236}">
                        <a16:creationId xmlns:a16="http://schemas.microsoft.com/office/drawing/2014/main" xmlns="" id="{1FF02426-EF91-097C-C0FF-BCF988575660}"/>
                      </a:ext>
                    </a:extLst>
                  </p:cNvPr>
                  <p:cNvSpPr txBox="1"/>
                  <p:nvPr/>
                </p:nvSpPr>
                <p:spPr>
                  <a:xfrm>
                    <a:off x="6901578" y="4863298"/>
                    <a:ext cx="406569" cy="439223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+mn-ea"/>
                                  <a:cs typeface="+mn-cs"/>
                                </a:rPr>
                              </m:ctrlPr>
                            </m:fPr>
                            <m:num>
                              <m: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1</m:t>
                              </m:r>
                            </m:num>
                            <m:den>
                              <m:r>
                                <a:rPr kumimoji="0" lang="en-US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6</m:t>
                              </m:r>
                            </m:den>
                          </m:f>
                        </m:oMath>
                      </m:oMathPara>
                    </a14:m>
                    <a:endPara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50" name="TextBox 75">
                    <a:extLst>
                      <a:ext uri="{FF2B5EF4-FFF2-40B4-BE49-F238E27FC236}">
                        <a16:creationId xmlns:a16="http://schemas.microsoft.com/office/drawing/2014/main" id="{1FF02426-EF91-097C-C0FF-BCF98857566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901578" y="4863298"/>
                    <a:ext cx="406569" cy="439223"/>
                  </a:xfrm>
                  <a:prstGeom prst="rect">
                    <a:avLst/>
                  </a:prstGeom>
                  <a:blipFill>
                    <a:blip r:embed="rId2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xmlns="" id="{38466C31-9225-2CA7-EA1B-087F87BFE494}"/>
                </a:ext>
              </a:extLst>
            </p:cNvPr>
            <p:cNvGrpSpPr/>
            <p:nvPr/>
          </p:nvGrpSpPr>
          <p:grpSpPr>
            <a:xfrm>
              <a:off x="3192202" y="5342208"/>
              <a:ext cx="807113" cy="656123"/>
              <a:chOff x="3192202" y="5342208"/>
              <a:chExt cx="807113" cy="656123"/>
            </a:xfrm>
          </p:grpSpPr>
          <p:cxnSp>
            <p:nvCxnSpPr>
              <p:cNvPr id="153" name="Straight Arrow Connector 152">
                <a:extLst>
                  <a:ext uri="{FF2B5EF4-FFF2-40B4-BE49-F238E27FC236}">
                    <a16:creationId xmlns:a16="http://schemas.microsoft.com/office/drawing/2014/main" xmlns="" id="{4090246B-8D87-7DC5-F5D5-731E8617D23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627808" y="5342208"/>
                <a:ext cx="0" cy="32516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xmlns="" id="{F50408D2-ADAD-AF09-2EE7-470844051AEA}"/>
                  </a:ext>
                </a:extLst>
              </p:cNvPr>
              <p:cNvSpPr txBox="1"/>
              <p:nvPr/>
            </p:nvSpPr>
            <p:spPr>
              <a:xfrm>
                <a:off x="3192202" y="5628999"/>
                <a:ext cx="80711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D" sz="1800" dirty="0" err="1"/>
                  <a:t>senilai</a:t>
                </a:r>
                <a:endParaRPr lang="en-ID" dirty="0"/>
              </a:p>
            </p:txBody>
          </p:sp>
        </p:grpSp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xmlns="" id="{FF9298B3-0870-A503-1379-3A65AE54283F}"/>
                </a:ext>
              </a:extLst>
            </p:cNvPr>
            <p:cNvGrpSpPr/>
            <p:nvPr/>
          </p:nvGrpSpPr>
          <p:grpSpPr>
            <a:xfrm>
              <a:off x="8233716" y="5367887"/>
              <a:ext cx="807113" cy="656122"/>
              <a:chOff x="3192201" y="5342208"/>
              <a:chExt cx="807113" cy="656122"/>
            </a:xfrm>
          </p:grpSpPr>
          <p:cxnSp>
            <p:nvCxnSpPr>
              <p:cNvPr id="160" name="Straight Arrow Connector 159">
                <a:extLst>
                  <a:ext uri="{FF2B5EF4-FFF2-40B4-BE49-F238E27FC236}">
                    <a16:creationId xmlns:a16="http://schemas.microsoft.com/office/drawing/2014/main" xmlns="" id="{DE89C85C-589D-F1C9-7C1A-1DF3B412463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627808" y="5342208"/>
                <a:ext cx="0" cy="32516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xmlns="" id="{403AC606-8293-A505-1F1E-8923CBEDC9D7}"/>
                  </a:ext>
                </a:extLst>
              </p:cNvPr>
              <p:cNvSpPr txBox="1"/>
              <p:nvPr/>
            </p:nvSpPr>
            <p:spPr>
              <a:xfrm>
                <a:off x="3192201" y="5628998"/>
                <a:ext cx="80711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D" sz="1800" dirty="0" err="1"/>
                  <a:t>senilai</a:t>
                </a:r>
                <a:endParaRPr lang="en-ID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54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" y="0"/>
            <a:ext cx="12177287" cy="6858000"/>
          </a:xfrm>
          <a:prstGeom prst="rect">
            <a:avLst/>
          </a:prstGeom>
        </p:spPr>
      </p:pic>
      <p:sp>
        <p:nvSpPr>
          <p:cNvPr id="10" name="タイトル 1"/>
          <p:cNvSpPr txBox="1">
            <a:spLocks/>
          </p:cNvSpPr>
          <p:nvPr/>
        </p:nvSpPr>
        <p:spPr>
          <a:xfrm>
            <a:off x="4694638" y="1592458"/>
            <a:ext cx="6765157" cy="625359"/>
          </a:xfrm>
          <a:prstGeom prst="rect">
            <a:avLst/>
          </a:prstGeom>
        </p:spPr>
        <p:txBody>
          <a:bodyPr lIns="91440" tIns="45720" rIns="91440" bIns="4572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896">
              <a:defRPr/>
            </a:pPr>
            <a:r>
              <a:rPr kumimoji="1" lang="en-US" altLang="ja-JP" sz="4267" b="1" spc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ea typeface="ＭＳ Ｐゴシック" panose="020B0600070205080204" pitchFamily="34" charset="-128"/>
                <a:cs typeface="Arial" pitchFamily="34" charset="0"/>
              </a:rPr>
              <a:t>BAB 2</a:t>
            </a:r>
            <a:endParaRPr kumimoji="1" lang="ja-JP" altLang="en-US" sz="4267" b="1" spc="0" dirty="0">
              <a:solidFill>
                <a:prstClr val="black">
                  <a:lumMod val="65000"/>
                  <a:lumOff val="35000"/>
                </a:prstClr>
              </a:solidFill>
              <a:latin typeface="Arial" pitchFamily="34" charset="0"/>
              <a:ea typeface="ＭＳ Ｐゴシック" panose="020B0600070205080204" pitchFamily="34" charset="-128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39911" y="3969802"/>
            <a:ext cx="3274614" cy="42056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algn="ctr" defTabSz="1219170"/>
            <a:r>
              <a:rPr lang="en-US" sz="2133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</a:rPr>
              <a:t>UNTUK SMP/MTs KELAS VII</a:t>
            </a:r>
            <a:endParaRPr lang="id-ID" sz="2133" b="1" dirty="0">
              <a:solidFill>
                <a:prstClr val="black">
                  <a:lumMod val="65000"/>
                  <a:lumOff val="35000"/>
                </a:prstClr>
              </a:solidFill>
              <a:latin typeface="Calibri"/>
            </a:endParaRPr>
          </a:p>
        </p:txBody>
      </p:sp>
      <p:sp>
        <p:nvSpPr>
          <p:cNvPr id="13" name="Cube 12"/>
          <p:cNvSpPr/>
          <p:nvPr/>
        </p:nvSpPr>
        <p:spPr>
          <a:xfrm>
            <a:off x="1668733" y="1193801"/>
            <a:ext cx="3025905" cy="39624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4876801" y="2502330"/>
            <a:ext cx="5994367" cy="95762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219170">
              <a:buNone/>
            </a:pPr>
            <a:r>
              <a:rPr lang="en-US" sz="4267" b="1" dirty="0" smtClean="0">
                <a:solidFill>
                  <a:srgbClr val="F05120"/>
                </a:solidFill>
                <a:latin typeface="Calibri"/>
                <a:cs typeface="Arial" pitchFamily="34" charset="0"/>
              </a:rPr>
              <a:t>BILANGAN RASIONAL</a:t>
            </a:r>
            <a:endParaRPr lang="en-US" sz="4267" b="1" dirty="0">
              <a:solidFill>
                <a:srgbClr val="F05120"/>
              </a:solidFill>
              <a:latin typeface="Calibri"/>
              <a:cs typeface="Arial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D406D7CE-964B-4FFD-B017-16FAD96B00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33" y="1316421"/>
            <a:ext cx="2887392" cy="383977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cxnSp>
        <p:nvCxnSpPr>
          <p:cNvPr id="14" name="直線コネクタ 9">
            <a:extLst>
              <a:ext uri="{FF2B5EF4-FFF2-40B4-BE49-F238E27FC236}">
                <a16:creationId xmlns:a16="http://schemas.microsoft.com/office/drawing/2014/main" xmlns="" id="{17822166-6F12-4DE0-BE14-57F8FF43770C}"/>
              </a:ext>
            </a:extLst>
          </p:cNvPr>
          <p:cNvCxnSpPr>
            <a:cxnSpLocks/>
          </p:cNvCxnSpPr>
          <p:nvPr/>
        </p:nvCxnSpPr>
        <p:spPr>
          <a:xfrm>
            <a:off x="5153835" y="3623802"/>
            <a:ext cx="5846957" cy="0"/>
          </a:xfrm>
          <a:prstGeom prst="line">
            <a:avLst/>
          </a:prstGeom>
          <a:noFill/>
          <a:ln w="95250" cap="flat" cmpd="tri" algn="ctr">
            <a:solidFill>
              <a:srgbClr val="FF0000">
                <a:alpha val="62000"/>
              </a:srgbClr>
            </a:solidFill>
            <a:prstDash val="solid"/>
            <a:headEnd type="diamond" w="med" len="med"/>
            <a:tailEnd type="diamond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170660" y="415730"/>
                <a:ext cx="10926831" cy="2940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Dilihat </a:t>
                </a:r>
                <a:r>
                  <a:rPr lang="en-ID" sz="2400" dirty="0" err="1"/>
                  <a:t>dari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gambar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sebelumnya</a:t>
                </a:r>
                <a:r>
                  <a:rPr lang="en-ID" sz="2400" dirty="0"/>
                  <a:t>,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 err="1"/>
                  <a:t>Tampak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bahwa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endParaRPr lang="en-US" sz="2400" b="0" dirty="0"/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b="1" dirty="0"/>
                  <a:t>		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 2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2 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 3</m:t>
                        </m:r>
                      </m:den>
                    </m:f>
                  </m:oMath>
                </a14:m>
                <a:endParaRPr lang="en-ID" sz="2400" b="1" dirty="0"/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 err="1"/>
                  <a:t>Demikian</a:t>
                </a:r>
                <a:r>
                  <a:rPr lang="en-ID" sz="2400" dirty="0"/>
                  <a:t> juga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ID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ID" sz="2400" dirty="0"/>
                  <a:t>, </a:t>
                </a:r>
                <a:r>
                  <a:rPr lang="en-ID" sz="2400" dirty="0" err="1"/>
                  <a:t>sehingga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diperoleh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kesimpulan</a:t>
                </a:r>
                <a:r>
                  <a:rPr lang="en-ID" sz="2400" dirty="0"/>
                  <a:t>.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660" y="415730"/>
                <a:ext cx="10926831" cy="2940998"/>
              </a:xfrm>
              <a:prstGeom prst="rect">
                <a:avLst/>
              </a:prstGeom>
              <a:blipFill>
                <a:blip r:embed="rId2"/>
                <a:stretch>
                  <a:fillRect l="-893" b="-10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3E59955B-AAB0-F020-C96B-C3535C096209}"/>
              </a:ext>
            </a:extLst>
          </p:cNvPr>
          <p:cNvGrpSpPr/>
          <p:nvPr/>
        </p:nvGrpSpPr>
        <p:grpSpPr>
          <a:xfrm>
            <a:off x="3347705" y="3832860"/>
            <a:ext cx="4950476" cy="1706880"/>
            <a:chOff x="5478321" y="3105046"/>
            <a:chExt cx="1638763" cy="966703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xmlns="" id="{B6364E61-BA75-D59E-2144-D02B4A206456}"/>
                </a:ext>
              </a:extLst>
            </p:cNvPr>
            <p:cNvSpPr/>
            <p:nvPr/>
          </p:nvSpPr>
          <p:spPr>
            <a:xfrm>
              <a:off x="5478321" y="3105046"/>
              <a:ext cx="1638763" cy="966703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xmlns="" id="{E5E65009-3631-B973-E1C1-8A862481C984}"/>
                    </a:ext>
                  </a:extLst>
                </p:cNvPr>
                <p:cNvSpPr txBox="1"/>
                <p:nvPr/>
              </p:nvSpPr>
              <p:spPr>
                <a:xfrm>
                  <a:off x="5592945" y="3197240"/>
                  <a:ext cx="1409515" cy="72472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 xmlns:m="http://schemas.openxmlformats.org/officeDocument/2006/math">
                      <m:f>
                        <m:fPr>
                          <m:ctrlPr>
                            <a:rPr lang="en-ID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 × 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 × 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den>
                      </m:f>
                    </m:oMath>
                  </a14:m>
                  <a:r>
                    <a:rPr lang="en-ID" sz="2400" dirty="0"/>
                    <a:t>, </a:t>
                  </a:r>
                  <a:r>
                    <a:rPr lang="en-ID" sz="2400" dirty="0" err="1"/>
                    <a:t>dengan</a:t>
                  </a:r>
                  <a:r>
                    <a:rPr lang="en-ID" sz="2400" dirty="0"/>
                    <a:t> </a:t>
                  </a:r>
                  <a:r>
                    <a:rPr lang="en-ID" sz="2400" i="1" dirty="0"/>
                    <a:t>b</a:t>
                  </a:r>
                  <a14:m>
                    <m:oMath xmlns:m="http://schemas.openxmlformats.org/officeDocument/2006/math">
                      <m:r>
                        <a:rPr lang="en-ID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a14:m>
                  <a:r>
                    <a:rPr lang="en-ID" sz="2400" dirty="0"/>
                    <a:t> dan </a:t>
                  </a:r>
                  <a:r>
                    <a:rPr lang="en-ID" sz="2400" i="1" dirty="0"/>
                    <a:t>c</a:t>
                  </a:r>
                  <a14:m>
                    <m:oMath xmlns:m="http://schemas.openxmlformats.org/officeDocument/2006/math">
                      <m:r>
                        <a:rPr lang="en-ID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a14:m>
                  <a:endParaRPr lang="en-ID" sz="2400" dirty="0"/>
                </a:p>
                <a:p>
                  <a:pPr algn="ctr"/>
                  <a:r>
                    <a:rPr lang="en-ID" sz="2400" dirty="0" err="1"/>
                    <a:t>Atau</a:t>
                  </a:r>
                  <a:endParaRPr lang="en-ID" sz="2400" dirty="0"/>
                </a:p>
                <a:p>
                  <a:pPr algn="ctr"/>
                  <a14:m>
                    <m:oMath xmlns:m="http://schemas.openxmlformats.org/officeDocument/2006/math">
                      <m:f>
                        <m:fPr>
                          <m:ctrlPr>
                            <a:rPr lang="en-ID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  : 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  : 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den>
                      </m:f>
                    </m:oMath>
                  </a14:m>
                  <a:r>
                    <a:rPr lang="en-ID" sz="2400" dirty="0"/>
                    <a:t>, </a:t>
                  </a:r>
                  <a:r>
                    <a:rPr lang="en-ID" sz="2400" dirty="0" err="1"/>
                    <a:t>dengan</a:t>
                  </a:r>
                  <a:r>
                    <a:rPr lang="en-ID" sz="2400" dirty="0"/>
                    <a:t> </a:t>
                  </a:r>
                  <a:r>
                    <a:rPr lang="en-ID" sz="2400" i="1" dirty="0"/>
                    <a:t>b</a:t>
                  </a:r>
                  <a14:m>
                    <m:oMath xmlns:m="http://schemas.openxmlformats.org/officeDocument/2006/math">
                      <m:r>
                        <a:rPr lang="en-ID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a14:m>
                  <a:r>
                    <a:rPr lang="en-ID" sz="2400" dirty="0"/>
                    <a:t> dan </a:t>
                  </a:r>
                  <a:r>
                    <a:rPr lang="en-ID" sz="2400" i="1" dirty="0"/>
                    <a:t>c</a:t>
                  </a:r>
                  <a14:m>
                    <m:oMath xmlns:m="http://schemas.openxmlformats.org/officeDocument/2006/math">
                      <m:r>
                        <a:rPr lang="en-ID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a14:m>
                  <a:endParaRPr lang="en-ID" sz="2400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E5E65009-3631-B973-E1C1-8A862481C98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92945" y="3197240"/>
                  <a:ext cx="1409515" cy="724728"/>
                </a:xfrm>
                <a:prstGeom prst="rect">
                  <a:avLst/>
                </a:prstGeom>
                <a:blipFill>
                  <a:blip r:embed="rId3"/>
                  <a:stretch>
                    <a:fillRect b="-2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3081041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178779" y="1219293"/>
                <a:ext cx="11643807" cy="43857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Ada dua </a:t>
                </a:r>
                <a:r>
                  <a:rPr lang="en-ID" sz="2400" dirty="0" err="1"/>
                  <a:t>cara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membandingkan</a:t>
                </a:r>
                <a:r>
                  <a:rPr lang="en-ID" sz="2400" dirty="0"/>
                  <a:t> dua </a:t>
                </a:r>
                <a:r>
                  <a:rPr lang="en-ID" sz="2400" dirty="0" err="1"/>
                  <a:t>bilangan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, </a:t>
                </a:r>
                <a:r>
                  <a:rPr lang="en-ID" sz="2400" dirty="0" err="1"/>
                  <a:t>yaitu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sebagai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berikut</a:t>
                </a:r>
                <a:r>
                  <a:rPr lang="en-ID" sz="2400" dirty="0"/>
                  <a:t>.</a:t>
                </a:r>
              </a:p>
              <a:p>
                <a:pPr marL="457200" lvl="0" indent="-457200" algn="just">
                  <a:lnSpc>
                    <a:spcPct val="150000"/>
                  </a:lnSpc>
                  <a:buAutoNum type="alphaLcPeriod"/>
                  <a:defRPr/>
                </a:pPr>
                <a:r>
                  <a:rPr lang="en-ID" sz="2400" dirty="0"/>
                  <a:t>Cara 1: </a:t>
                </a:r>
                <a:r>
                  <a:rPr lang="en-ID" sz="2400" dirty="0" err="1"/>
                  <a:t>menggunakan</a:t>
                </a:r>
                <a:r>
                  <a:rPr lang="en-ID" sz="2400" dirty="0"/>
                  <a:t> garis </a:t>
                </a:r>
                <a:r>
                  <a:rPr lang="en-ID" sz="2400" dirty="0" err="1"/>
                  <a:t>bilangan</a:t>
                </a:r>
                <a:endParaRPr lang="en-ID" sz="2400" dirty="0"/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 err="1"/>
                  <a:t>Bilangan</a:t>
                </a:r>
                <a:r>
                  <a:rPr lang="en-ID" sz="2400" dirty="0"/>
                  <a:t> yang </a:t>
                </a:r>
                <a:r>
                  <a:rPr lang="en-ID" sz="2400" dirty="0" err="1"/>
                  <a:t>terletak</a:t>
                </a:r>
                <a:r>
                  <a:rPr lang="en-ID" sz="2400" dirty="0"/>
                  <a:t> di </a:t>
                </a:r>
                <a:r>
                  <a:rPr lang="en-ID" sz="2400" dirty="0" err="1"/>
                  <a:t>sebelah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kanan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bernilai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besar</a:t>
                </a:r>
                <a:r>
                  <a:rPr lang="en-ID" sz="2400" dirty="0"/>
                  <a:t>. </a:t>
                </a:r>
                <a:r>
                  <a:rPr lang="en-ID" sz="2400" b="1" dirty="0" err="1"/>
                  <a:t>Contoh</a:t>
                </a:r>
                <a:r>
                  <a:rPr lang="en-ID" sz="2400" b="1" dirty="0"/>
                  <a:t>:</a:t>
                </a:r>
                <a:endParaRPr lang="en-ID" sz="2400" dirty="0"/>
              </a:p>
              <a:p>
                <a:pPr lvl="0" algn="just">
                  <a:lnSpc>
                    <a:spcPct val="150000"/>
                  </a:lnSpc>
                  <a:defRPr/>
                </a:pPr>
                <a:endParaRPr lang="en-ID" sz="2400" dirty="0"/>
              </a:p>
              <a:p>
                <a:pPr lvl="0" algn="just">
                  <a:lnSpc>
                    <a:spcPct val="150000"/>
                  </a:lnSpc>
                  <a:defRPr/>
                </a:pPr>
                <a:endParaRPr lang="en-ID" sz="2400" dirty="0"/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 err="1"/>
                  <a:t>Bilangan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ID" sz="2400" dirty="0"/>
                  <a:t> </a:t>
                </a:r>
                <a:r>
                  <a:rPr lang="en-ID" sz="2400" dirty="0" err="1"/>
                  <a:t>senilai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dengan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ID" sz="2400" dirty="0"/>
                  <a:t>. Oleh </a:t>
                </a:r>
                <a:r>
                  <a:rPr lang="en-ID" sz="2400" dirty="0" err="1"/>
                  <a:t>karena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ID" sz="2400" dirty="0"/>
                  <a:t> pada garis </a:t>
                </a:r>
                <a:r>
                  <a:rPr lang="en-ID" sz="2400" dirty="0" err="1"/>
                  <a:t>bilangan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terletak</a:t>
                </a:r>
                <a:r>
                  <a:rPr lang="en-ID" sz="2400" dirty="0"/>
                  <a:t> di </a:t>
                </a:r>
                <a:r>
                  <a:rPr lang="en-ID" sz="2400" dirty="0" err="1"/>
                  <a:t>sebelah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kanan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ID" sz="2400" dirty="0"/>
                  <a:t>, </a:t>
                </a:r>
                <a:r>
                  <a:rPr lang="en-ID" sz="2400" dirty="0" err="1"/>
                  <a:t>maka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ID" sz="2400" dirty="0"/>
                  <a:t> </a:t>
                </a:r>
                <a:r>
                  <a:rPr lang="en-ID" sz="2400" dirty="0" err="1"/>
                  <a:t>bernilai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lebih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besar</a:t>
                </a:r>
                <a:r>
                  <a:rPr lang="en-ID" sz="2400" dirty="0"/>
                  <a:t>. Jadi,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ID" sz="2400" dirty="0"/>
                  <a:t> &gt;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ID" sz="2400" dirty="0"/>
                  <a:t>. 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779" y="1219293"/>
                <a:ext cx="11643807" cy="4385752"/>
              </a:xfrm>
              <a:prstGeom prst="rect">
                <a:avLst/>
              </a:prstGeom>
              <a:blipFill>
                <a:blip r:embed="rId2"/>
                <a:stretch>
                  <a:fillRect l="-838" r="-838" b="-556"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2" y="259886"/>
            <a:ext cx="5674555" cy="10901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EAB025C-BF81-45A5-979D-4FE31D6C0098}"/>
              </a:ext>
            </a:extLst>
          </p:cNvPr>
          <p:cNvSpPr txBox="1"/>
          <p:nvPr/>
        </p:nvSpPr>
        <p:spPr>
          <a:xfrm>
            <a:off x="532682" y="619128"/>
            <a:ext cx="51625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5.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Membandingkan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Bilngan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Pecahan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D3D6DBDB-E898-B98D-E02F-924EBDBF75E0}"/>
              </a:ext>
            </a:extLst>
          </p:cNvPr>
          <p:cNvGrpSpPr/>
          <p:nvPr/>
        </p:nvGrpSpPr>
        <p:grpSpPr>
          <a:xfrm>
            <a:off x="4190572" y="3429000"/>
            <a:ext cx="3620219" cy="562438"/>
            <a:chOff x="7616972" y="3684796"/>
            <a:chExt cx="3620219" cy="562438"/>
          </a:xfrm>
        </p:grpSpPr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xmlns="" id="{6EB2F7E7-3624-7041-368D-22EA2DCEF5D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16972" y="3734056"/>
              <a:ext cx="3620219" cy="252"/>
            </a:xfrm>
            <a:prstGeom prst="straightConnector1">
              <a:avLst/>
            </a:prstGeom>
            <a:ln w="28575">
              <a:headEnd type="stealth"/>
              <a:tailEnd type="stealt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338B97D2-FE12-8F3C-B6D7-073E38C296F9}"/>
                </a:ext>
              </a:extLst>
            </p:cNvPr>
            <p:cNvCxnSpPr/>
            <p:nvPr/>
          </p:nvCxnSpPr>
          <p:spPr>
            <a:xfrm>
              <a:off x="8144921" y="3691146"/>
              <a:ext cx="0" cy="8632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xmlns="" id="{5FA20295-1D85-3E31-2BC0-3BB873982734}"/>
                </a:ext>
              </a:extLst>
            </p:cNvPr>
            <p:cNvCxnSpPr/>
            <p:nvPr/>
          </p:nvCxnSpPr>
          <p:spPr>
            <a:xfrm>
              <a:off x="8671971" y="3691146"/>
              <a:ext cx="0" cy="8632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04F4A6B9-EF36-F925-5307-2B7FE300C19A}"/>
                </a:ext>
              </a:extLst>
            </p:cNvPr>
            <p:cNvCxnSpPr/>
            <p:nvPr/>
          </p:nvCxnSpPr>
          <p:spPr>
            <a:xfrm>
              <a:off x="9154571" y="3691146"/>
              <a:ext cx="0" cy="8632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xmlns="" id="{424240C6-7160-DEA2-D576-4B29F8609056}"/>
                </a:ext>
              </a:extLst>
            </p:cNvPr>
            <p:cNvCxnSpPr/>
            <p:nvPr/>
          </p:nvCxnSpPr>
          <p:spPr>
            <a:xfrm>
              <a:off x="9662571" y="3691146"/>
              <a:ext cx="0" cy="8632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xmlns="" id="{BA9CB1DE-A620-CCD6-50B9-A520D6026A5B}"/>
                </a:ext>
              </a:extLst>
            </p:cNvPr>
            <p:cNvCxnSpPr/>
            <p:nvPr/>
          </p:nvCxnSpPr>
          <p:spPr>
            <a:xfrm>
              <a:off x="10202321" y="3691146"/>
              <a:ext cx="0" cy="8632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xmlns="" id="{584617EB-8C05-2EA9-C2F8-6234BE42FCDB}"/>
                </a:ext>
              </a:extLst>
            </p:cNvPr>
            <p:cNvCxnSpPr/>
            <p:nvPr/>
          </p:nvCxnSpPr>
          <p:spPr>
            <a:xfrm>
              <a:off x="10742071" y="3684796"/>
              <a:ext cx="0" cy="8632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75">
              <a:extLst>
                <a:ext uri="{FF2B5EF4-FFF2-40B4-BE49-F238E27FC236}">
                  <a16:creationId xmlns:a16="http://schemas.microsoft.com/office/drawing/2014/main" xmlns="" id="{8BBBB14F-E807-5EB6-94D2-076B7D33803D}"/>
                </a:ext>
              </a:extLst>
            </p:cNvPr>
            <p:cNvSpPr txBox="1"/>
            <p:nvPr/>
          </p:nvSpPr>
          <p:spPr>
            <a:xfrm>
              <a:off x="7954478" y="3734308"/>
              <a:ext cx="3808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0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75">
                  <a:extLst>
                    <a:ext uri="{FF2B5EF4-FFF2-40B4-BE49-F238E27FC236}">
                      <a16:creationId xmlns:a16="http://schemas.microsoft.com/office/drawing/2014/main" xmlns="" id="{1D710BBD-94B2-803F-D1B3-0EC18CD9938F}"/>
                    </a:ext>
                  </a:extLst>
                </p:cNvPr>
                <p:cNvSpPr txBox="1"/>
                <p:nvPr/>
              </p:nvSpPr>
              <p:spPr>
                <a:xfrm>
                  <a:off x="8972181" y="3777471"/>
                  <a:ext cx="380885" cy="45518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kumimoji="0" lang="en-US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ea typeface="+mn-ea"/>
                                <a:cs typeface="+mn-cs"/>
                              </a:rPr>
                            </m:ctrlPr>
                          </m:fPr>
                          <m:num>
                            <m:r>
                              <a:rPr kumimoji="0" lang="en-US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2" name="TextBox 75">
                  <a:extLst>
                    <a:ext uri="{FF2B5EF4-FFF2-40B4-BE49-F238E27FC236}">
                      <a16:creationId xmlns:a16="http://schemas.microsoft.com/office/drawing/2014/main" id="{1D710BBD-94B2-803F-D1B3-0EC18CD9938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72181" y="3777471"/>
                  <a:ext cx="380885" cy="455189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75">
                  <a:extLst>
                    <a:ext uri="{FF2B5EF4-FFF2-40B4-BE49-F238E27FC236}">
                      <a16:creationId xmlns:a16="http://schemas.microsoft.com/office/drawing/2014/main" xmlns="" id="{11EED69A-88A3-91DF-DDC7-7123A729D85D}"/>
                    </a:ext>
                  </a:extLst>
                </p:cNvPr>
                <p:cNvSpPr txBox="1"/>
                <p:nvPr/>
              </p:nvSpPr>
              <p:spPr>
                <a:xfrm>
                  <a:off x="10011878" y="3792045"/>
                  <a:ext cx="380885" cy="45518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kumimoji="0" lang="en-US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ea typeface="+mn-ea"/>
                                <a:cs typeface="+mn-cs"/>
                              </a:rPr>
                            </m:ctrlPr>
                          </m:fPr>
                          <m:num>
                            <m:r>
                              <a:rPr kumimoji="0" lang="en-US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6</m:t>
                            </m:r>
                          </m:den>
                        </m:f>
                      </m:oMath>
                    </m:oMathPara>
                  </a14:m>
                  <a:endPara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4" name="TextBox 75">
                  <a:extLst>
                    <a:ext uri="{FF2B5EF4-FFF2-40B4-BE49-F238E27FC236}">
                      <a16:creationId xmlns:a16="http://schemas.microsoft.com/office/drawing/2014/main" id="{11EED69A-88A3-91DF-DDC7-7123A729D85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011878" y="3792045"/>
                  <a:ext cx="380885" cy="455189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5" name="TextBox 75">
              <a:extLst>
                <a:ext uri="{FF2B5EF4-FFF2-40B4-BE49-F238E27FC236}">
                  <a16:creationId xmlns:a16="http://schemas.microsoft.com/office/drawing/2014/main" xmlns="" id="{57CAF55B-9AC8-7277-7B03-C6154C995DB1}"/>
                </a:ext>
              </a:extLst>
            </p:cNvPr>
            <p:cNvSpPr txBox="1"/>
            <p:nvPr/>
          </p:nvSpPr>
          <p:spPr>
            <a:xfrm>
              <a:off x="10551628" y="3771121"/>
              <a:ext cx="3808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prstClr val="black"/>
                  </a:solidFill>
                </a:rPr>
                <a:t>1</a:t>
              </a:r>
              <a:endPara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786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274097" y="237986"/>
                <a:ext cx="10463176" cy="49348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lvl="0" indent="-457200" algn="just">
                  <a:lnSpc>
                    <a:spcPct val="150000"/>
                  </a:lnSpc>
                  <a:buAutoNum type="alphaLcPeriod" startAt="2"/>
                  <a:defRPr/>
                </a:pPr>
                <a:r>
                  <a:rPr lang="en-ID" sz="2400" dirty="0"/>
                  <a:t>Cara 2: </a:t>
                </a:r>
                <a:r>
                  <a:rPr lang="en-ID" sz="2400" dirty="0" err="1"/>
                  <a:t>menyamakan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penyebut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kedua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bilangan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.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Jika dua </a:t>
                </a:r>
                <a:r>
                  <a:rPr lang="en-ID" sz="2400" dirty="0" err="1"/>
                  <a:t>bilangan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biasa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berpenyebut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sama</a:t>
                </a:r>
                <a:r>
                  <a:rPr lang="en-ID" sz="2400" dirty="0"/>
                  <a:t>, </a:t>
                </a:r>
                <a:r>
                  <a:rPr lang="en-ID" sz="2400" dirty="0" err="1"/>
                  <a:t>bilangan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yang </a:t>
                </a:r>
                <a:r>
                  <a:rPr lang="en-ID" sz="2400" dirty="0" err="1"/>
                  <a:t>bernilai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lebih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besar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memiliki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pembilang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lebih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besar</a:t>
                </a:r>
                <a:r>
                  <a:rPr lang="en-ID" sz="2400" dirty="0"/>
                  <a:t>. Jika dua </a:t>
                </a:r>
                <a:r>
                  <a:rPr lang="en-ID" sz="2400" dirty="0" err="1"/>
                  <a:t>bilangan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biasa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berpenyebut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beda</a:t>
                </a:r>
                <a:r>
                  <a:rPr lang="en-ID" sz="2400" dirty="0"/>
                  <a:t>, </a:t>
                </a:r>
                <a:r>
                  <a:rPr lang="en-ID" sz="2400" dirty="0" err="1"/>
                  <a:t>samakan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penyebutnya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terlebih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dahulu</a:t>
                </a:r>
                <a:r>
                  <a:rPr lang="en-ID" sz="2400" dirty="0"/>
                  <a:t>.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endParaRPr lang="en-ID" sz="2400" dirty="0"/>
              </a:p>
              <a:p>
                <a:pPr lvl="0" algn="just">
                  <a:lnSpc>
                    <a:spcPct val="150000"/>
                  </a:lnSpc>
                  <a:defRPr/>
                </a:pPr>
                <a:endParaRPr lang="en-ID" sz="2400" dirty="0"/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 err="1"/>
                  <a:t>Bilangan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ID" sz="2400" dirty="0"/>
                  <a:t> </a:t>
                </a:r>
                <a:r>
                  <a:rPr lang="en-ID" sz="2400" dirty="0" err="1"/>
                  <a:t>dengan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ID" sz="2400" dirty="0"/>
                  <a:t>, </a:t>
                </a:r>
                <a:r>
                  <a:rPr lang="en-ID" sz="2400" dirty="0" err="1"/>
                  <a:t>penyebut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keduanya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sama</a:t>
                </a:r>
                <a:r>
                  <a:rPr lang="en-ID" sz="2400" dirty="0"/>
                  <a:t>.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/>
                  <a:t>Oleh </a:t>
                </a:r>
                <a:r>
                  <a:rPr lang="en-ID" sz="2400" dirty="0" err="1"/>
                  <a:t>karena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pembilang</a:t>
                </a:r>
                <a:r>
                  <a:rPr lang="en-ID" sz="2400" dirty="0"/>
                  <a:t> 3 &lt; 5, </a:t>
                </a:r>
                <a:r>
                  <a:rPr lang="en-ID" sz="2400" dirty="0" err="1"/>
                  <a:t>maka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ID" sz="2400" dirty="0"/>
                  <a:t>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ID" sz="2400" dirty="0"/>
                  <a:t>. </a:t>
                </a:r>
                <a:endParaRPr lang="en-ID" sz="2400" b="1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097" y="237986"/>
                <a:ext cx="10463176" cy="4934877"/>
              </a:xfrm>
              <a:prstGeom prst="rect">
                <a:avLst/>
              </a:prstGeom>
              <a:blipFill>
                <a:blip r:embed="rId2"/>
                <a:stretch>
                  <a:fillRect l="-932" r="-874" b="-247"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B98A8B88-BC11-0266-DF8B-5D4C3B240394}"/>
              </a:ext>
            </a:extLst>
          </p:cNvPr>
          <p:cNvGrpSpPr/>
          <p:nvPr/>
        </p:nvGrpSpPr>
        <p:grpSpPr>
          <a:xfrm>
            <a:off x="365303" y="2705424"/>
            <a:ext cx="1615897" cy="920966"/>
            <a:chOff x="740334" y="3043297"/>
            <a:chExt cx="1693150" cy="99904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BEEF909E-15A6-B87A-8380-0F77B54CA5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48855E96-6CF5-7028-2F0C-2B48409079C4}"/>
                </a:ext>
              </a:extLst>
            </p:cNvPr>
            <p:cNvSpPr txBox="1"/>
            <p:nvPr/>
          </p:nvSpPr>
          <p:spPr>
            <a:xfrm>
              <a:off x="873708" y="3311985"/>
              <a:ext cx="1376137" cy="5008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39303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2" y="206948"/>
            <a:ext cx="5231020" cy="10901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EAB025C-BF81-45A5-979D-4FE31D6C0098}"/>
              </a:ext>
            </a:extLst>
          </p:cNvPr>
          <p:cNvSpPr txBox="1"/>
          <p:nvPr/>
        </p:nvSpPr>
        <p:spPr>
          <a:xfrm>
            <a:off x="499144" y="593042"/>
            <a:ext cx="4863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6.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Mengurutkan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Bilangan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Pecahan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xmlns="" id="{A654D58E-3BBC-A419-88D0-7201E042AC57}"/>
                  </a:ext>
                </a:extLst>
              </p:cNvPr>
              <p:cNvSpPr txBox="1"/>
              <p:nvPr/>
            </p:nvSpPr>
            <p:spPr>
              <a:xfrm>
                <a:off x="273076" y="1424167"/>
                <a:ext cx="11319155" cy="46817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ID" sz="2400" dirty="0"/>
                  <a:t>Mengurutkan </a:t>
                </a:r>
                <a:r>
                  <a:rPr lang="en-ID" sz="2400" dirty="0" err="1"/>
                  <a:t>bilangan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dapat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dilakukan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dengan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menyamakan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penyebut</a:t>
                </a:r>
                <a:r>
                  <a:rPr lang="en-ID" sz="2400" dirty="0"/>
                  <a:t>, </a:t>
                </a:r>
                <a:r>
                  <a:rPr lang="en-ID" sz="2400" dirty="0" err="1"/>
                  <a:t>kemudian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dilanjutkan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dengan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membandingkan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pembilang-pembilangnya</a:t>
                </a:r>
                <a:r>
                  <a:rPr lang="en-ID" sz="2400" dirty="0"/>
                  <a:t>.</a:t>
                </a:r>
              </a:p>
              <a:p>
                <a:pPr algn="just">
                  <a:lnSpc>
                    <a:spcPct val="150000"/>
                  </a:lnSpc>
                </a:pPr>
                <a:endParaRPr lang="en-ID" sz="2400" dirty="0"/>
              </a:p>
              <a:p>
                <a:pPr algn="just">
                  <a:lnSpc>
                    <a:spcPct val="150000"/>
                  </a:lnSpc>
                </a:pPr>
                <a:endParaRPr lang="en-ID" sz="2400" dirty="0"/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ID" sz="20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ID" sz="2000" dirty="0"/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ID" sz="2000" dirty="0"/>
                  <a:t> , dan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ID" sz="2000" dirty="0"/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000" dirty="0"/>
                  <a:t>Penyebutnya </a:t>
                </a:r>
                <a:r>
                  <a:rPr lang="en-ID" sz="2000" dirty="0" err="1"/>
                  <a:t>disamakan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terlebih</a:t>
                </a:r>
                <a:r>
                  <a:rPr lang="en-ID" sz="2000" dirty="0"/>
                  <a:t> </a:t>
                </a:r>
                <a:r>
                  <a:rPr lang="en-ID" sz="2000" dirty="0" err="1"/>
                  <a:t>dahulu</a:t>
                </a:r>
                <a:r>
                  <a:rPr lang="en-ID" sz="2000" dirty="0"/>
                  <a:t>. </a:t>
                </a: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ID" sz="20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ID" sz="20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0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×2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×2</m:t>
                        </m:r>
                      </m:den>
                    </m:f>
                  </m:oMath>
                </a14:m>
                <a:r>
                  <a:rPr lang="en-ID" sz="20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ID" sz="2000" dirty="0"/>
                  <a:t> 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ID" sz="2000" dirty="0"/>
                  <a:t> , dan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ID" sz="20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ID" sz="20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ID" sz="2000" dirty="0"/>
                  <a:t>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000" dirty="0"/>
                  <a:t>Jadi, </a:t>
                </a:r>
                <a:r>
                  <a:rPr lang="en-ID" sz="2000" dirty="0" err="1"/>
                  <a:t>urutan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dari</a:t>
                </a:r>
                <a:r>
                  <a:rPr lang="en-ID" sz="2000" dirty="0"/>
                  <a:t> yang </a:t>
                </a:r>
                <a:r>
                  <a:rPr lang="en-ID" sz="2000" dirty="0" err="1"/>
                  <a:t>terkecil</a:t>
                </a:r>
                <a:r>
                  <a:rPr lang="en-ID" sz="2000" dirty="0"/>
                  <a:t> </a:t>
                </a:r>
                <a:r>
                  <a:rPr lang="en-ID" sz="2000" dirty="0" err="1"/>
                  <a:t>adalah</a:t>
                </a:r>
                <a:r>
                  <a:rPr lang="en-ID" sz="20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0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ID" sz="2000" dirty="0"/>
                  <a:t> 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ID" sz="2000" dirty="0"/>
                  <a:t> , dan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ID" sz="2000" b="1" dirty="0"/>
              </a:p>
            </p:txBody>
          </p:sp>
        </mc:Choice>
        <mc:Fallback xmlns=""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A654D58E-3BBC-A419-88D0-7201E042AC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076" y="1424167"/>
                <a:ext cx="11319155" cy="4681794"/>
              </a:xfrm>
              <a:prstGeom prst="rect">
                <a:avLst/>
              </a:prstGeom>
              <a:blipFill>
                <a:blip r:embed="rId4"/>
                <a:stretch>
                  <a:fillRect l="-862" r="-8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034F640F-AE0B-03B9-753D-284E5F3FD68A}"/>
              </a:ext>
            </a:extLst>
          </p:cNvPr>
          <p:cNvGrpSpPr/>
          <p:nvPr/>
        </p:nvGrpSpPr>
        <p:grpSpPr>
          <a:xfrm>
            <a:off x="312836" y="2653481"/>
            <a:ext cx="1693150" cy="920966"/>
            <a:chOff x="740334" y="3043297"/>
            <a:chExt cx="1693150" cy="99904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4E189A77-792B-306F-AAFB-625C89899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63FC089C-1072-33EC-C746-D59BEC747457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963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agonal Stripe 14">
            <a:extLst>
              <a:ext uri="{FF2B5EF4-FFF2-40B4-BE49-F238E27FC236}">
                <a16:creationId xmlns:a16="http://schemas.microsoft.com/office/drawing/2014/main" xmlns="" id="{BD0A30BA-2ECA-44DC-96DA-9FF49C5214FA}"/>
              </a:ext>
            </a:extLst>
          </p:cNvPr>
          <p:cNvSpPr/>
          <p:nvPr/>
        </p:nvSpPr>
        <p:spPr>
          <a:xfrm>
            <a:off x="452487" y="548331"/>
            <a:ext cx="1055802" cy="1092790"/>
          </a:xfrm>
          <a:prstGeom prst="diagStrip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ACE2C210-0931-463C-8182-E30EBBAE1EFC}"/>
              </a:ext>
            </a:extLst>
          </p:cNvPr>
          <p:cNvGrpSpPr/>
          <p:nvPr/>
        </p:nvGrpSpPr>
        <p:grpSpPr>
          <a:xfrm>
            <a:off x="452487" y="233685"/>
            <a:ext cx="7247870" cy="954107"/>
            <a:chOff x="-62624" y="204188"/>
            <a:chExt cx="7438799" cy="95410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9FBE807D-E9D3-4BC6-8CEE-42450EE18DE5}"/>
                </a:ext>
              </a:extLst>
            </p:cNvPr>
            <p:cNvSpPr txBox="1"/>
            <p:nvPr/>
          </p:nvSpPr>
          <p:spPr>
            <a:xfrm>
              <a:off x="604350" y="204188"/>
              <a:ext cx="6771825" cy="95410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Operasi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Hitung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Penjumlahan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dan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Pengurangan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Bilangan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Rasional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endParaRPr>
            </a:p>
          </p:txBody>
        </p:sp>
        <p:sp>
          <p:nvSpPr>
            <p:cNvPr id="4" name="Flowchart: Delay 3">
              <a:extLst>
                <a:ext uri="{FF2B5EF4-FFF2-40B4-BE49-F238E27FC236}">
                  <a16:creationId xmlns:a16="http://schemas.microsoft.com/office/drawing/2014/main" xmlns="" id="{49CC3B85-BBF4-4902-9108-F22D2CE0EED2}"/>
                </a:ext>
              </a:extLst>
            </p:cNvPr>
            <p:cNvSpPr/>
            <p:nvPr/>
          </p:nvSpPr>
          <p:spPr>
            <a:xfrm>
              <a:off x="-62624" y="352461"/>
              <a:ext cx="724344" cy="697584"/>
            </a:xfrm>
            <a:prstGeom prst="flowChartDelay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 panose="020B0604020202020204" pitchFamily="34" charset="0"/>
                </a:rPr>
                <a:t>C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A107BCA2-70F5-43A8-A02D-C505871ADF6C}"/>
              </a:ext>
            </a:extLst>
          </p:cNvPr>
          <p:cNvGrpSpPr/>
          <p:nvPr/>
        </p:nvGrpSpPr>
        <p:grpSpPr>
          <a:xfrm>
            <a:off x="740334" y="1337633"/>
            <a:ext cx="3769793" cy="999041"/>
            <a:chOff x="469814" y="259078"/>
            <a:chExt cx="1628652" cy="999041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xmlns="" id="{713EB16A-0C4E-48F5-A649-512210C10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1628652" cy="999041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FBE52945-BDF4-4E44-8388-DB7B80D6D61F}"/>
                </a:ext>
              </a:extLst>
            </p:cNvPr>
            <p:cNvSpPr txBox="1"/>
            <p:nvPr/>
          </p:nvSpPr>
          <p:spPr>
            <a:xfrm>
              <a:off x="573524" y="612204"/>
              <a:ext cx="152494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57200" marR="0" lvl="0" indent="-4572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Penjumlahan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Pecahan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366BDC72-4679-4F85-B654-08A8EC9E21B6}"/>
              </a:ext>
            </a:extLst>
          </p:cNvPr>
          <p:cNvSpPr txBox="1"/>
          <p:nvPr/>
        </p:nvSpPr>
        <p:spPr>
          <a:xfrm>
            <a:off x="740334" y="2568458"/>
            <a:ext cx="1145166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lphaLcPeriod"/>
              <a:tabLst/>
              <a:defRPr/>
            </a:pPr>
            <a:r>
              <a:rPr lang="en-ID" sz="2000" dirty="0" err="1"/>
              <a:t>Penjumlahan</a:t>
            </a:r>
            <a:r>
              <a:rPr lang="en-ID" sz="2000" dirty="0"/>
              <a:t> </a:t>
            </a:r>
            <a:r>
              <a:rPr lang="en-ID" sz="2000" dirty="0" err="1"/>
              <a:t>pecahan</a:t>
            </a:r>
            <a:r>
              <a:rPr lang="en-ID" sz="2000" dirty="0"/>
              <a:t> </a:t>
            </a:r>
            <a:r>
              <a:rPr lang="en-ID" sz="2000" dirty="0" err="1"/>
              <a:t>dapat</a:t>
            </a:r>
            <a:r>
              <a:rPr lang="en-ID" sz="2000" dirty="0"/>
              <a:t> </a:t>
            </a:r>
            <a:r>
              <a:rPr lang="en-ID" sz="2000" dirty="0" err="1"/>
              <a:t>dilakukan</a:t>
            </a:r>
            <a:r>
              <a:rPr lang="en-ID" sz="2000" dirty="0"/>
              <a:t> </a:t>
            </a:r>
            <a:r>
              <a:rPr lang="en-ID" sz="2000" dirty="0" err="1"/>
              <a:t>apabila</a:t>
            </a:r>
            <a:r>
              <a:rPr lang="en-ID" sz="2000" dirty="0"/>
              <a:t> </a:t>
            </a:r>
            <a:r>
              <a:rPr lang="en-ID" sz="2000" dirty="0" err="1"/>
              <a:t>penyebut</a:t>
            </a:r>
            <a:r>
              <a:rPr lang="en-ID" sz="2000" dirty="0"/>
              <a:t> </a:t>
            </a:r>
            <a:r>
              <a:rPr lang="en-ID" sz="2000" dirty="0" err="1"/>
              <a:t>kedua</a:t>
            </a:r>
            <a:r>
              <a:rPr lang="en-ID" sz="2000" dirty="0"/>
              <a:t> </a:t>
            </a:r>
            <a:r>
              <a:rPr lang="en-ID" sz="2000" dirty="0" err="1"/>
              <a:t>pecahan</a:t>
            </a:r>
            <a:r>
              <a:rPr lang="en-ID" sz="2000" dirty="0"/>
              <a:t> </a:t>
            </a:r>
            <a:r>
              <a:rPr lang="en-ID" sz="2000" dirty="0" err="1"/>
              <a:t>bernilai</a:t>
            </a:r>
            <a:r>
              <a:rPr lang="en-ID" sz="2000" dirty="0"/>
              <a:t> </a:t>
            </a:r>
            <a:r>
              <a:rPr lang="en-ID" sz="2000" dirty="0" err="1"/>
              <a:t>sama</a:t>
            </a:r>
            <a:r>
              <a:rPr lang="en-ID" sz="2000" dirty="0"/>
              <a:t>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DFFDFB8-E820-3426-1791-ABE84A1B3018}"/>
              </a:ext>
            </a:extLst>
          </p:cNvPr>
          <p:cNvGrpSpPr/>
          <p:nvPr/>
        </p:nvGrpSpPr>
        <p:grpSpPr>
          <a:xfrm>
            <a:off x="3108961" y="3016016"/>
            <a:ext cx="6156960" cy="707886"/>
            <a:chOff x="5478321" y="3105046"/>
            <a:chExt cx="1638763" cy="966703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xmlns="" id="{7A572007-C313-15BD-7D1F-78DEDF02F7BF}"/>
                </a:ext>
              </a:extLst>
            </p:cNvPr>
            <p:cNvSpPr/>
            <p:nvPr/>
          </p:nvSpPr>
          <p:spPr>
            <a:xfrm>
              <a:off x="5478321" y="3105046"/>
              <a:ext cx="1638763" cy="966703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xmlns="" id="{B1F426EC-B348-419F-9EC5-885CC7C0E233}"/>
                    </a:ext>
                  </a:extLst>
                </p:cNvPr>
                <p:cNvSpPr txBox="1"/>
                <p:nvPr/>
              </p:nvSpPr>
              <p:spPr>
                <a:xfrm>
                  <a:off x="5592945" y="3162278"/>
                  <a:ext cx="1409515" cy="55467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 xmlns:m="http://schemas.openxmlformats.org/officeDocument/2006/math">
                      <m:f>
                        <m:fPr>
                          <m:ctrlPr>
                            <a:rPr lang="en-ID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ID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den>
                      </m:f>
                    </m:oMath>
                  </a14:m>
                  <a:r>
                    <a:rPr lang="en-ID" sz="2400" dirty="0"/>
                    <a:t> </a:t>
                  </a:r>
                  <a:r>
                    <a:rPr lang="en-ID" dirty="0"/>
                    <a:t>(</a:t>
                  </a:r>
                  <a:r>
                    <a:rPr lang="en-ID" dirty="0" err="1"/>
                    <a:t>penyebutnya</a:t>
                  </a:r>
                  <a:r>
                    <a:rPr lang="en-ID" dirty="0"/>
                    <a:t> </a:t>
                  </a:r>
                  <a:r>
                    <a:rPr lang="en-ID" dirty="0" err="1"/>
                    <a:t>sudah</a:t>
                  </a:r>
                  <a:r>
                    <a:rPr lang="en-ID" dirty="0"/>
                    <a:t> </a:t>
                  </a:r>
                  <a:r>
                    <a:rPr lang="en-ID" dirty="0" err="1"/>
                    <a:t>sama</a:t>
                  </a:r>
                  <a:r>
                    <a:rPr lang="en-ID" dirty="0"/>
                    <a:t> dan c</a:t>
                  </a:r>
                  <a14:m>
                    <m:oMath xmlns:m="http://schemas.openxmlformats.org/officeDocument/2006/math">
                      <m:r>
                        <a:rPr lang="en-ID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a14:m>
                  <a:r>
                    <a:rPr lang="en-ID" dirty="0"/>
                    <a:t>)</a:t>
                  </a:r>
                  <a:endParaRPr lang="en-ID" sz="2400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B1F426EC-B348-419F-9EC5-885CC7C0E23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92945" y="3162278"/>
                  <a:ext cx="1409515" cy="554672"/>
                </a:xfrm>
                <a:prstGeom prst="rect">
                  <a:avLst/>
                </a:prstGeom>
                <a:blipFill>
                  <a:blip r:embed="rId4"/>
                  <a:stretch>
                    <a:fillRect b="-5454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D470447-4FF1-9035-9EEC-6A041F30E259}"/>
              </a:ext>
            </a:extLst>
          </p:cNvPr>
          <p:cNvSpPr txBox="1"/>
          <p:nvPr/>
        </p:nvSpPr>
        <p:spPr>
          <a:xfrm>
            <a:off x="740334" y="4145929"/>
            <a:ext cx="1095290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 startAt="2"/>
              <a:tabLst/>
              <a:defRPr/>
            </a:pPr>
            <a:r>
              <a:rPr lang="en-ID" sz="2000" dirty="0"/>
              <a:t>Jika </a:t>
            </a:r>
            <a:r>
              <a:rPr lang="en-ID" sz="2000" dirty="0" err="1"/>
              <a:t>penyebut</a:t>
            </a:r>
            <a:r>
              <a:rPr lang="en-ID" sz="2000" dirty="0"/>
              <a:t> </a:t>
            </a:r>
            <a:r>
              <a:rPr lang="en-ID" sz="2000" dirty="0" err="1"/>
              <a:t>kedua</a:t>
            </a:r>
            <a:r>
              <a:rPr lang="en-ID" sz="2000" dirty="0"/>
              <a:t> </a:t>
            </a:r>
            <a:r>
              <a:rPr lang="en-ID" sz="2000" dirty="0" err="1"/>
              <a:t>pecahan</a:t>
            </a:r>
            <a:r>
              <a:rPr lang="en-ID" sz="2000" dirty="0"/>
              <a:t> yang </a:t>
            </a:r>
            <a:r>
              <a:rPr lang="en-ID" sz="2000" dirty="0" err="1"/>
              <a:t>dijumlahkan</a:t>
            </a:r>
            <a:r>
              <a:rPr lang="en-ID" sz="2000" dirty="0"/>
              <a:t> </a:t>
            </a:r>
            <a:r>
              <a:rPr lang="en-ID" sz="2000" dirty="0" err="1"/>
              <a:t>belum</a:t>
            </a:r>
            <a:r>
              <a:rPr lang="en-ID" sz="2000" dirty="0"/>
              <a:t> </a:t>
            </a:r>
            <a:r>
              <a:rPr lang="en-ID" sz="2000" dirty="0" err="1"/>
              <a:t>sama</a:t>
            </a:r>
            <a:r>
              <a:rPr lang="en-ID" sz="2000" dirty="0"/>
              <a:t>, </a:t>
            </a:r>
            <a:r>
              <a:rPr lang="en-ID" sz="2000" dirty="0" err="1"/>
              <a:t>maka</a:t>
            </a:r>
            <a:r>
              <a:rPr lang="en-ID" sz="2000" dirty="0"/>
              <a:t> </a:t>
            </a:r>
            <a:r>
              <a:rPr lang="en-ID" sz="2000" dirty="0" err="1"/>
              <a:t>samakan</a:t>
            </a:r>
            <a:r>
              <a:rPr lang="en-ID" sz="2000" dirty="0"/>
              <a:t> </a:t>
            </a:r>
            <a:r>
              <a:rPr lang="en-ID" sz="2000" dirty="0" err="1"/>
              <a:t>penyebutnya</a:t>
            </a:r>
            <a:r>
              <a:rPr lang="en-ID" sz="2000" dirty="0"/>
              <a:t> </a:t>
            </a:r>
            <a:r>
              <a:rPr lang="en-ID" sz="2000" dirty="0" err="1"/>
              <a:t>terlebih</a:t>
            </a:r>
            <a:r>
              <a:rPr lang="en-ID" sz="2000" dirty="0"/>
              <a:t> </a:t>
            </a:r>
            <a:r>
              <a:rPr lang="en-ID" sz="2000" dirty="0" err="1"/>
              <a:t>dahulu</a:t>
            </a:r>
            <a:r>
              <a:rPr lang="en-ID" sz="2000" dirty="0"/>
              <a:t>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BD004F76-72D4-5A7F-82D1-D6C3114E9BCA}"/>
              </a:ext>
            </a:extLst>
          </p:cNvPr>
          <p:cNvGrpSpPr/>
          <p:nvPr/>
        </p:nvGrpSpPr>
        <p:grpSpPr>
          <a:xfrm>
            <a:off x="2226713" y="4809816"/>
            <a:ext cx="7542127" cy="1221360"/>
            <a:chOff x="5478321" y="2986558"/>
            <a:chExt cx="1638763" cy="1085191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xmlns="" id="{5DBDE767-6B2B-730A-E5AA-C4D6FAE4C453}"/>
                </a:ext>
              </a:extLst>
            </p:cNvPr>
            <p:cNvSpPr/>
            <p:nvPr/>
          </p:nvSpPr>
          <p:spPr>
            <a:xfrm>
              <a:off x="5478321" y="3105046"/>
              <a:ext cx="1638763" cy="966703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xmlns="" id="{4FA7CB90-645E-AE59-BC39-6996B7E4AB39}"/>
                    </a:ext>
                  </a:extLst>
                </p:cNvPr>
                <p:cNvSpPr txBox="1"/>
                <p:nvPr/>
              </p:nvSpPr>
              <p:spPr>
                <a:xfrm>
                  <a:off x="5598294" y="2986558"/>
                  <a:ext cx="1409515" cy="108519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en-ID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ID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ID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i="1">
                              <a:latin typeface="Cambria Math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𝑑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</m:oMath>
                  </a14:m>
                  <a:r>
                    <a:rPr lang="en-ID" dirty="0"/>
                    <a:t> </a:t>
                  </a:r>
                  <a:r>
                    <a:rPr lang="en-ID" dirty="0" err="1"/>
                    <a:t>dengan</a:t>
                  </a:r>
                  <a:r>
                    <a:rPr lang="en-ID" dirty="0"/>
                    <a:t> </a:t>
                  </a:r>
                  <a:r>
                    <a:rPr lang="en-ID" i="1" dirty="0"/>
                    <a:t>b</a:t>
                  </a:r>
                  <a14:m>
                    <m:oMath xmlns:m="http://schemas.openxmlformats.org/officeDocument/2006/math">
                      <m:r>
                        <a:rPr lang="en-US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ID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a14:m>
                  <a:r>
                    <a:rPr lang="en-ID" dirty="0"/>
                    <a:t> dan </a:t>
                  </a:r>
                  <a:r>
                    <a:rPr lang="en-ID" i="1" dirty="0"/>
                    <a:t>d</a:t>
                  </a:r>
                  <a14:m>
                    <m:oMath xmlns:m="http://schemas.openxmlformats.org/officeDocument/2006/math">
                      <m:r>
                        <a:rPr lang="en-US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a14:m>
                  <a:endParaRPr lang="en-ID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ID" sz="1600" dirty="0"/>
                    <a:t>(</a:t>
                  </a:r>
                  <a:r>
                    <a:rPr lang="en-ID" sz="1600" dirty="0" err="1"/>
                    <a:t>menyamakan</a:t>
                  </a:r>
                  <a:r>
                    <a:rPr lang="en-ID" sz="1600" dirty="0"/>
                    <a:t> </a:t>
                  </a:r>
                  <a:r>
                    <a:rPr lang="en-ID" sz="1600" dirty="0" err="1"/>
                    <a:t>penyebut</a:t>
                  </a:r>
                  <a:r>
                    <a:rPr lang="en-ID" sz="1600" dirty="0"/>
                    <a:t> </a:t>
                  </a:r>
                  <a:r>
                    <a:rPr lang="en-ID" sz="1600" dirty="0" err="1"/>
                    <a:t>dapat</a:t>
                  </a:r>
                  <a:r>
                    <a:rPr lang="en-ID" sz="1600" dirty="0"/>
                    <a:t> </a:t>
                  </a:r>
                  <a:r>
                    <a:rPr lang="en-ID" sz="1600" dirty="0" err="1"/>
                    <a:t>dilakukan</a:t>
                  </a:r>
                  <a:r>
                    <a:rPr lang="en-ID" sz="1600" dirty="0"/>
                    <a:t> </a:t>
                  </a:r>
                  <a:r>
                    <a:rPr lang="en-ID" sz="1600" dirty="0" err="1"/>
                    <a:t>dengan</a:t>
                  </a:r>
                  <a:r>
                    <a:rPr lang="en-ID" sz="1600" dirty="0"/>
                    <a:t> </a:t>
                  </a:r>
                  <a:r>
                    <a:rPr lang="en-ID" sz="1600" dirty="0" err="1"/>
                    <a:t>mencari</a:t>
                  </a:r>
                  <a:r>
                    <a:rPr lang="en-ID" sz="1600" dirty="0"/>
                    <a:t> KPK </a:t>
                  </a:r>
                  <a:r>
                    <a:rPr lang="en-ID" sz="1600" dirty="0" err="1"/>
                    <a:t>dari</a:t>
                  </a:r>
                  <a:r>
                    <a:rPr lang="en-ID" sz="1600" dirty="0"/>
                    <a:t> </a:t>
                  </a:r>
                  <a:r>
                    <a:rPr lang="en-ID" sz="1600" i="1" dirty="0"/>
                    <a:t>b </a:t>
                  </a:r>
                  <a:r>
                    <a:rPr lang="en-ID" sz="1600" dirty="0"/>
                    <a:t>dan </a:t>
                  </a:r>
                  <a:r>
                    <a:rPr lang="en-ID" sz="1600" i="1" dirty="0"/>
                    <a:t>d)</a:t>
                  </a:r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4FA7CB90-645E-AE59-BC39-6996B7E4AB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98294" y="2986558"/>
                  <a:ext cx="1409515" cy="1085191"/>
                </a:xfrm>
                <a:prstGeom prst="rect">
                  <a:avLst/>
                </a:prstGeom>
                <a:blipFill>
                  <a:blip r:embed="rId5"/>
                  <a:stretch>
                    <a:fillRect b="-6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55588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A107BCA2-70F5-43A8-A02D-C505871ADF6C}"/>
              </a:ext>
            </a:extLst>
          </p:cNvPr>
          <p:cNvGrpSpPr/>
          <p:nvPr/>
        </p:nvGrpSpPr>
        <p:grpSpPr>
          <a:xfrm>
            <a:off x="743533" y="220768"/>
            <a:ext cx="3805608" cy="999041"/>
            <a:chOff x="469814" y="259078"/>
            <a:chExt cx="1644125" cy="999041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xmlns="" id="{713EB16A-0C4E-48F5-A649-512210C10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1644125" cy="999041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FBE52945-BDF4-4E44-8388-DB7B80D6D61F}"/>
                </a:ext>
              </a:extLst>
            </p:cNvPr>
            <p:cNvSpPr txBox="1"/>
            <p:nvPr/>
          </p:nvSpPr>
          <p:spPr>
            <a:xfrm>
              <a:off x="588997" y="565655"/>
              <a:ext cx="152494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2.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Pengurangan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Pecahan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366BDC72-4679-4F85-B654-08A8EC9E21B6}"/>
              </a:ext>
            </a:extLst>
          </p:cNvPr>
          <p:cNvSpPr txBox="1"/>
          <p:nvPr/>
        </p:nvSpPr>
        <p:spPr>
          <a:xfrm>
            <a:off x="740334" y="1254215"/>
            <a:ext cx="114516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lphaLcPeriod"/>
              <a:tabLst/>
              <a:defRPr/>
            </a:pPr>
            <a:r>
              <a:rPr lang="en-ID" sz="2400" dirty="0" err="1"/>
              <a:t>Pengurangan</a:t>
            </a:r>
            <a:r>
              <a:rPr lang="en-ID" sz="2400" dirty="0"/>
              <a:t> </a:t>
            </a:r>
            <a:r>
              <a:rPr lang="en-ID" sz="2400" dirty="0" err="1"/>
              <a:t>pecahan</a:t>
            </a:r>
            <a:r>
              <a:rPr lang="en-ID" sz="2400" dirty="0"/>
              <a:t> </a:t>
            </a:r>
            <a:r>
              <a:rPr lang="en-ID" sz="2400" dirty="0" err="1"/>
              <a:t>dapat</a:t>
            </a:r>
            <a:r>
              <a:rPr lang="en-ID" sz="2400" dirty="0"/>
              <a:t> </a:t>
            </a:r>
            <a:r>
              <a:rPr lang="en-ID" sz="2400" dirty="0" err="1"/>
              <a:t>dilakukan</a:t>
            </a:r>
            <a:r>
              <a:rPr lang="en-ID" sz="2400" dirty="0"/>
              <a:t> </a:t>
            </a:r>
            <a:r>
              <a:rPr lang="en-ID" sz="2400" dirty="0" err="1"/>
              <a:t>apabila</a:t>
            </a:r>
            <a:r>
              <a:rPr lang="en-ID" sz="2400" dirty="0"/>
              <a:t> </a:t>
            </a:r>
            <a:r>
              <a:rPr lang="en-ID" sz="2400" dirty="0" err="1"/>
              <a:t>penyebut</a:t>
            </a:r>
            <a:r>
              <a:rPr lang="en-ID" sz="2400" dirty="0"/>
              <a:t> </a:t>
            </a:r>
            <a:r>
              <a:rPr lang="en-ID" sz="2400" dirty="0" err="1"/>
              <a:t>kedua</a:t>
            </a:r>
            <a:r>
              <a:rPr lang="en-ID" sz="2400" dirty="0"/>
              <a:t> </a:t>
            </a:r>
            <a:r>
              <a:rPr lang="en-ID" sz="2400" dirty="0" err="1"/>
              <a:t>pecahan</a:t>
            </a:r>
            <a:r>
              <a:rPr lang="en-ID" sz="2400" dirty="0"/>
              <a:t> </a:t>
            </a:r>
            <a:r>
              <a:rPr lang="en-ID" sz="2400" dirty="0" err="1"/>
              <a:t>bernilai</a:t>
            </a:r>
            <a:r>
              <a:rPr lang="en-ID" sz="2400" dirty="0"/>
              <a:t> </a:t>
            </a:r>
            <a:r>
              <a:rPr lang="en-ID" sz="2400" dirty="0" err="1"/>
              <a:t>sama</a:t>
            </a:r>
            <a:r>
              <a:rPr lang="en-ID" sz="2400" dirty="0"/>
              <a:t>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DFFDFB8-E820-3426-1791-ABE84A1B3018}"/>
              </a:ext>
            </a:extLst>
          </p:cNvPr>
          <p:cNvGrpSpPr/>
          <p:nvPr/>
        </p:nvGrpSpPr>
        <p:grpSpPr>
          <a:xfrm>
            <a:off x="3016204" y="1885386"/>
            <a:ext cx="6181136" cy="830997"/>
            <a:chOff x="5478321" y="3105046"/>
            <a:chExt cx="1638763" cy="966703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xmlns="" id="{7A572007-C313-15BD-7D1F-78DEDF02F7BF}"/>
                </a:ext>
              </a:extLst>
            </p:cNvPr>
            <p:cNvSpPr/>
            <p:nvPr/>
          </p:nvSpPr>
          <p:spPr>
            <a:xfrm>
              <a:off x="5478321" y="3105046"/>
              <a:ext cx="1638763" cy="966703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xmlns="" id="{B1F426EC-B348-419F-9EC5-885CC7C0E233}"/>
                    </a:ext>
                  </a:extLst>
                </p:cNvPr>
                <p:cNvSpPr txBox="1"/>
                <p:nvPr/>
              </p:nvSpPr>
              <p:spPr>
                <a:xfrm>
                  <a:off x="5592945" y="3226033"/>
                  <a:ext cx="1409515" cy="55467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 xmlns:m="http://schemas.openxmlformats.org/officeDocument/2006/math">
                      <m:f>
                        <m:fPr>
                          <m:ctrlPr>
                            <a:rPr lang="en-ID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ID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den>
                      </m:f>
                    </m:oMath>
                  </a14:m>
                  <a:r>
                    <a:rPr lang="en-ID" sz="2400" dirty="0"/>
                    <a:t> </a:t>
                  </a:r>
                  <a:r>
                    <a:rPr lang="en-ID" dirty="0"/>
                    <a:t>(</a:t>
                  </a:r>
                  <a:r>
                    <a:rPr lang="en-ID" dirty="0" err="1"/>
                    <a:t>penyebutnya</a:t>
                  </a:r>
                  <a:r>
                    <a:rPr lang="en-ID" dirty="0"/>
                    <a:t> </a:t>
                  </a:r>
                  <a:r>
                    <a:rPr lang="en-ID" dirty="0" err="1"/>
                    <a:t>sudah</a:t>
                  </a:r>
                  <a:r>
                    <a:rPr lang="en-ID" dirty="0"/>
                    <a:t> </a:t>
                  </a:r>
                  <a:r>
                    <a:rPr lang="en-ID" dirty="0" err="1"/>
                    <a:t>sama</a:t>
                  </a:r>
                  <a:r>
                    <a:rPr lang="en-ID" dirty="0"/>
                    <a:t> dan</a:t>
                  </a:r>
                  <a:r>
                    <a:rPr lang="en-ID" i="1" dirty="0"/>
                    <a:t> c </a:t>
                  </a:r>
                  <a14:m>
                    <m:oMath xmlns:m="http://schemas.openxmlformats.org/officeDocument/2006/math">
                      <m:r>
                        <a:rPr lang="en-ID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a14:m>
                  <a:r>
                    <a:rPr lang="en-ID" dirty="0"/>
                    <a:t>)</a:t>
                  </a:r>
                  <a:endParaRPr lang="en-ID" sz="2400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B1F426EC-B348-419F-9EC5-885CC7C0E23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92945" y="3226033"/>
                  <a:ext cx="1409515" cy="554673"/>
                </a:xfrm>
                <a:prstGeom prst="rect">
                  <a:avLst/>
                </a:prstGeom>
                <a:blipFill>
                  <a:blip r:embed="rId4"/>
                  <a:stretch>
                    <a:fillRect r="-230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D470447-4FF1-9035-9EEC-6A041F30E259}"/>
              </a:ext>
            </a:extLst>
          </p:cNvPr>
          <p:cNvSpPr txBox="1"/>
          <p:nvPr/>
        </p:nvSpPr>
        <p:spPr>
          <a:xfrm>
            <a:off x="740334" y="3230971"/>
            <a:ext cx="109529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ID" sz="2400" dirty="0"/>
              <a:t>b. Jika </a:t>
            </a:r>
            <a:r>
              <a:rPr lang="en-ID" sz="2400" dirty="0" err="1"/>
              <a:t>penyebut</a:t>
            </a:r>
            <a:r>
              <a:rPr lang="en-ID" sz="2400" dirty="0"/>
              <a:t> </a:t>
            </a:r>
            <a:r>
              <a:rPr lang="en-ID" sz="2400" dirty="0" err="1"/>
              <a:t>kedua</a:t>
            </a:r>
            <a:r>
              <a:rPr lang="en-ID" sz="2400" dirty="0"/>
              <a:t> </a:t>
            </a:r>
            <a:r>
              <a:rPr lang="en-ID" sz="2400" dirty="0" err="1"/>
              <a:t>pecahan</a:t>
            </a:r>
            <a:r>
              <a:rPr lang="en-ID" sz="2400" dirty="0"/>
              <a:t> yang </a:t>
            </a:r>
            <a:r>
              <a:rPr lang="en-ID" sz="2400" dirty="0" err="1"/>
              <a:t>dijumlahkan</a:t>
            </a:r>
            <a:r>
              <a:rPr lang="en-ID" sz="2400" dirty="0"/>
              <a:t> </a:t>
            </a:r>
            <a:r>
              <a:rPr lang="en-ID" sz="2400" dirty="0" err="1"/>
              <a:t>belum</a:t>
            </a:r>
            <a:r>
              <a:rPr lang="en-ID" sz="2400" dirty="0"/>
              <a:t> </a:t>
            </a:r>
            <a:r>
              <a:rPr lang="en-ID" sz="2400" dirty="0" err="1"/>
              <a:t>sama</a:t>
            </a:r>
            <a:r>
              <a:rPr lang="en-ID" sz="2400" dirty="0"/>
              <a:t>, </a:t>
            </a:r>
            <a:r>
              <a:rPr lang="en-ID" sz="2400" dirty="0" err="1"/>
              <a:t>maka</a:t>
            </a:r>
            <a:r>
              <a:rPr lang="en-ID" sz="2400" dirty="0"/>
              <a:t> </a:t>
            </a:r>
            <a:r>
              <a:rPr lang="en-ID" sz="2400" dirty="0" err="1"/>
              <a:t>samakan</a:t>
            </a:r>
            <a:r>
              <a:rPr lang="en-ID" sz="2400" dirty="0"/>
              <a:t> </a:t>
            </a:r>
            <a:r>
              <a:rPr lang="en-ID" sz="2400" dirty="0" err="1"/>
              <a:t>penyebutnya</a:t>
            </a:r>
            <a:r>
              <a:rPr lang="en-ID" sz="2400" dirty="0"/>
              <a:t> </a:t>
            </a:r>
            <a:r>
              <a:rPr lang="en-ID" sz="2400" dirty="0" err="1"/>
              <a:t>terlebih</a:t>
            </a:r>
            <a:r>
              <a:rPr lang="en-ID" sz="2400" dirty="0"/>
              <a:t> </a:t>
            </a:r>
            <a:r>
              <a:rPr lang="en-ID" sz="2400" dirty="0" err="1"/>
              <a:t>dahulu</a:t>
            </a:r>
            <a:r>
              <a:rPr lang="en-ID" sz="2400" dirty="0"/>
              <a:t>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BD004F76-72D4-5A7F-82D1-D6C3114E9BCA}"/>
              </a:ext>
            </a:extLst>
          </p:cNvPr>
          <p:cNvGrpSpPr/>
          <p:nvPr/>
        </p:nvGrpSpPr>
        <p:grpSpPr>
          <a:xfrm>
            <a:off x="1905539" y="4162893"/>
            <a:ext cx="7413722" cy="1298504"/>
            <a:chOff x="5478321" y="2918014"/>
            <a:chExt cx="1638763" cy="115373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xmlns="" id="{5DBDE767-6B2B-730A-E5AA-C4D6FAE4C453}"/>
                </a:ext>
              </a:extLst>
            </p:cNvPr>
            <p:cNvSpPr/>
            <p:nvPr/>
          </p:nvSpPr>
          <p:spPr>
            <a:xfrm>
              <a:off x="5478321" y="2986558"/>
              <a:ext cx="1638763" cy="1085191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xmlns="" id="{4FA7CB90-645E-AE59-BC39-6996B7E4AB39}"/>
                    </a:ext>
                  </a:extLst>
                </p:cNvPr>
                <p:cNvSpPr txBox="1"/>
                <p:nvPr/>
              </p:nvSpPr>
              <p:spPr>
                <a:xfrm>
                  <a:off x="5592945" y="2918014"/>
                  <a:ext cx="1409515" cy="108519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en-ID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ID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ID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i="1">
                              <a:latin typeface="Cambria Math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𝑑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</m:oMath>
                  </a14:m>
                  <a:r>
                    <a:rPr lang="en-ID" dirty="0"/>
                    <a:t> </a:t>
                  </a:r>
                  <a:r>
                    <a:rPr lang="en-ID" dirty="0" err="1"/>
                    <a:t>dengan</a:t>
                  </a:r>
                  <a:r>
                    <a:rPr lang="en-ID" dirty="0"/>
                    <a:t> </a:t>
                  </a:r>
                  <a:r>
                    <a:rPr lang="en-ID" i="1" dirty="0"/>
                    <a:t>b</a:t>
                  </a:r>
                  <a14:m>
                    <m:oMath xmlns:m="http://schemas.openxmlformats.org/officeDocument/2006/math">
                      <m:r>
                        <a:rPr lang="en-US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ID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a14:m>
                  <a:r>
                    <a:rPr lang="en-ID" dirty="0"/>
                    <a:t> dan </a:t>
                  </a:r>
                  <a:r>
                    <a:rPr lang="en-ID" i="1" dirty="0"/>
                    <a:t>d</a:t>
                  </a:r>
                  <a14:m>
                    <m:oMath xmlns:m="http://schemas.openxmlformats.org/officeDocument/2006/math">
                      <m:r>
                        <a:rPr lang="en-US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a14:m>
                  <a:endParaRPr lang="en-ID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ID" sz="1600" dirty="0"/>
                    <a:t>(</a:t>
                  </a:r>
                  <a:r>
                    <a:rPr lang="en-ID" sz="1600" dirty="0" err="1"/>
                    <a:t>menyamakan</a:t>
                  </a:r>
                  <a:r>
                    <a:rPr lang="en-ID" sz="1600" dirty="0"/>
                    <a:t> </a:t>
                  </a:r>
                  <a:r>
                    <a:rPr lang="en-ID" sz="1600" dirty="0" err="1"/>
                    <a:t>penyebut</a:t>
                  </a:r>
                  <a:r>
                    <a:rPr lang="en-ID" sz="1600" dirty="0"/>
                    <a:t> </a:t>
                  </a:r>
                  <a:r>
                    <a:rPr lang="en-ID" sz="1600" dirty="0" err="1"/>
                    <a:t>dapat</a:t>
                  </a:r>
                  <a:r>
                    <a:rPr lang="en-ID" sz="1600" dirty="0"/>
                    <a:t> </a:t>
                  </a:r>
                  <a:r>
                    <a:rPr lang="en-ID" sz="1600" dirty="0" err="1"/>
                    <a:t>dilakukan</a:t>
                  </a:r>
                  <a:r>
                    <a:rPr lang="en-ID" sz="1600" dirty="0"/>
                    <a:t> </a:t>
                  </a:r>
                  <a:r>
                    <a:rPr lang="en-ID" sz="1600" dirty="0" err="1"/>
                    <a:t>dengan</a:t>
                  </a:r>
                  <a:r>
                    <a:rPr lang="en-ID" sz="1600" dirty="0"/>
                    <a:t> </a:t>
                  </a:r>
                  <a:r>
                    <a:rPr lang="en-ID" sz="1600" dirty="0" err="1"/>
                    <a:t>mencari</a:t>
                  </a:r>
                  <a:r>
                    <a:rPr lang="en-ID" sz="1600" dirty="0"/>
                    <a:t> KPK </a:t>
                  </a:r>
                  <a:r>
                    <a:rPr lang="en-ID" sz="1600" dirty="0" err="1"/>
                    <a:t>dari</a:t>
                  </a:r>
                  <a:r>
                    <a:rPr lang="en-ID" sz="1600" dirty="0"/>
                    <a:t> </a:t>
                  </a:r>
                  <a:r>
                    <a:rPr lang="en-ID" sz="1600" i="1" dirty="0"/>
                    <a:t>b </a:t>
                  </a:r>
                  <a:r>
                    <a:rPr lang="en-ID" sz="1600" dirty="0"/>
                    <a:t>dan </a:t>
                  </a:r>
                  <a:r>
                    <a:rPr lang="en-ID" sz="1600" i="1" dirty="0"/>
                    <a:t>d)</a:t>
                  </a:r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4FA7CB90-645E-AE59-BC39-6996B7E4AB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92945" y="2918014"/>
                  <a:ext cx="1409515" cy="1085191"/>
                </a:xfrm>
                <a:prstGeom prst="rect">
                  <a:avLst/>
                </a:prstGeom>
                <a:blipFill>
                  <a:blip r:embed="rId5"/>
                  <a:stretch>
                    <a:fillRect l="-287" r="-191" b="-6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0720406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8F5950F1-E87A-C18B-4710-D3ACCA511C79}"/>
              </a:ext>
            </a:extLst>
          </p:cNvPr>
          <p:cNvGrpSpPr/>
          <p:nvPr/>
        </p:nvGrpSpPr>
        <p:grpSpPr>
          <a:xfrm>
            <a:off x="495007" y="186052"/>
            <a:ext cx="1693150" cy="920966"/>
            <a:chOff x="740334" y="3043297"/>
            <a:chExt cx="1693150" cy="99904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1F1A52B3-6013-F6EF-151D-3C60688D39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52AD7326-E9CB-C02E-D281-4FA94F6E4065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DC8F4E52-B0B2-830B-DB54-38EB87A2B197}"/>
                  </a:ext>
                </a:extLst>
              </p:cNvPr>
              <p:cNvSpPr txBox="1"/>
              <p:nvPr/>
            </p:nvSpPr>
            <p:spPr>
              <a:xfrm>
                <a:off x="495007" y="1166148"/>
                <a:ext cx="10923842" cy="39992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sv-SE" sz="2400" dirty="0"/>
                  <a:t>Ibu Ninda membeli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sv-SE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sv-SE" sz="2400" dirty="0"/>
                  <a:t> kuintal tepung terigu dan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sv-SE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sv-SE" sz="2400" dirty="0"/>
                  <a:t> kuintal beras. Berapa total berat barang yang dibeli Ibu Ninda?</a:t>
                </a:r>
              </a:p>
              <a:p>
                <a:r>
                  <a:rPr lang="sv-SE" sz="2400" b="1" dirty="0"/>
                  <a:t>Jawab: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sv-SE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sv-SE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=</m:t>
                    </m:r>
                    <m:f>
                      <m:fPr>
                        <m:ctrlPr>
                          <a:rPr lang="sv-SE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10</m:t>
                        </m:r>
                        <m:r>
                          <a:rPr lang="en-US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sv-SE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ID" sz="2400" b="1" dirty="0"/>
                  <a:t> 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sv-SE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24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80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sv-SE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50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80</m:t>
                        </m:r>
                      </m:den>
                    </m:f>
                  </m:oMath>
                </a14:m>
                <a:r>
                  <a:rPr lang="en-ID" sz="2400" b="1" dirty="0"/>
                  <a:t> 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sv-SE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24+50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80</m:t>
                        </m:r>
                      </m:den>
                    </m:f>
                  </m:oMath>
                </a14:m>
                <a:r>
                  <a:rPr lang="en-ID" sz="2400" b="1" dirty="0"/>
                  <a:t> 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sv-SE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74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80</m:t>
                        </m:r>
                      </m:den>
                    </m:f>
                  </m:oMath>
                </a14:m>
                <a:r>
                  <a:rPr lang="en-ID" sz="2400" b="1" dirty="0"/>
                  <a:t> 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sv-SE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37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r>
                  <a:rPr lang="en-ID" sz="2400" b="1" dirty="0"/>
                  <a:t> 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C8F4E52-B0B2-830B-DB54-38EB87A2B1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007" y="1166148"/>
                <a:ext cx="10923842" cy="3999236"/>
              </a:xfrm>
              <a:prstGeom prst="rect">
                <a:avLst/>
              </a:prstGeom>
              <a:blipFill>
                <a:blip r:embed="rId4"/>
                <a:stretch>
                  <a:fillRect l="-837"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5B4D0C5F-4850-E557-220A-5CF40AE57E16}"/>
                  </a:ext>
                </a:extLst>
              </p:cNvPr>
              <p:cNvSpPr txBox="1"/>
              <p:nvPr/>
            </p:nvSpPr>
            <p:spPr>
              <a:xfrm>
                <a:off x="495007" y="5224514"/>
                <a:ext cx="9063036" cy="6169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sv-SE" sz="2400" dirty="0"/>
                  <a:t>Jadi, total berat </a:t>
                </a:r>
                <a:r>
                  <a:rPr lang="en-ID" sz="2400" dirty="0" err="1"/>
                  <a:t>barang</a:t>
                </a:r>
                <a:r>
                  <a:rPr lang="en-ID" sz="2400" dirty="0"/>
                  <a:t> yang </a:t>
                </a:r>
                <a:r>
                  <a:rPr lang="en-ID" sz="2400" dirty="0" err="1"/>
                  <a:t>dibeli</a:t>
                </a:r>
                <a:r>
                  <a:rPr lang="en-ID" sz="2400" dirty="0"/>
                  <a:t> Ibu </a:t>
                </a:r>
                <a:r>
                  <a:rPr lang="en-ID" sz="2400" dirty="0" err="1"/>
                  <a:t>Ninda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adalah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sv-SE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37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r>
                  <a:rPr lang="en-ID" sz="2400" b="1" dirty="0"/>
                  <a:t> </a:t>
                </a:r>
                <a:r>
                  <a:rPr lang="en-ID" sz="2400" dirty="0" err="1"/>
                  <a:t>kuintal</a:t>
                </a:r>
                <a:r>
                  <a:rPr lang="en-ID" sz="2400" dirty="0"/>
                  <a:t>. 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B4D0C5F-4850-E557-220A-5CF40AE57E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007" y="5224514"/>
                <a:ext cx="9063036" cy="616964"/>
              </a:xfrm>
              <a:prstGeom prst="rect">
                <a:avLst/>
              </a:prstGeom>
              <a:blipFill>
                <a:blip r:embed="rId5"/>
                <a:stretch>
                  <a:fillRect l="-1009" b="-9901"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88940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agonal Stripe 14">
            <a:extLst>
              <a:ext uri="{FF2B5EF4-FFF2-40B4-BE49-F238E27FC236}">
                <a16:creationId xmlns:a16="http://schemas.microsoft.com/office/drawing/2014/main" xmlns="" id="{BD0A30BA-2ECA-44DC-96DA-9FF49C5214FA}"/>
              </a:ext>
            </a:extLst>
          </p:cNvPr>
          <p:cNvSpPr/>
          <p:nvPr/>
        </p:nvSpPr>
        <p:spPr>
          <a:xfrm>
            <a:off x="452487" y="548331"/>
            <a:ext cx="1055802" cy="1092790"/>
          </a:xfrm>
          <a:prstGeom prst="diagStrip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ACE2C210-0931-463C-8182-E30EBBAE1EFC}"/>
              </a:ext>
            </a:extLst>
          </p:cNvPr>
          <p:cNvGrpSpPr/>
          <p:nvPr/>
        </p:nvGrpSpPr>
        <p:grpSpPr>
          <a:xfrm>
            <a:off x="452487" y="239506"/>
            <a:ext cx="7377410" cy="954107"/>
            <a:chOff x="-62624" y="210009"/>
            <a:chExt cx="7571751" cy="95410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9FBE807D-E9D3-4BC6-8CEE-42450EE18DE5}"/>
                </a:ext>
              </a:extLst>
            </p:cNvPr>
            <p:cNvSpPr txBox="1"/>
            <p:nvPr/>
          </p:nvSpPr>
          <p:spPr>
            <a:xfrm>
              <a:off x="737302" y="210009"/>
              <a:ext cx="6771825" cy="95410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Operasi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Hitung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Perkalian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dan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Pembagian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Bilangan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Rasional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endParaRPr>
            </a:p>
          </p:txBody>
        </p:sp>
        <p:sp>
          <p:nvSpPr>
            <p:cNvPr id="4" name="Flowchart: Delay 3">
              <a:extLst>
                <a:ext uri="{FF2B5EF4-FFF2-40B4-BE49-F238E27FC236}">
                  <a16:creationId xmlns:a16="http://schemas.microsoft.com/office/drawing/2014/main" xmlns="" id="{49CC3B85-BBF4-4902-9108-F22D2CE0EED2}"/>
                </a:ext>
              </a:extLst>
            </p:cNvPr>
            <p:cNvSpPr/>
            <p:nvPr/>
          </p:nvSpPr>
          <p:spPr>
            <a:xfrm>
              <a:off x="-62624" y="367645"/>
              <a:ext cx="886119" cy="697584"/>
            </a:xfrm>
            <a:prstGeom prst="flowChartDelay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5400" dirty="0">
                  <a:solidFill>
                    <a:prstClr val="whit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D</a:t>
              </a:r>
              <a:endPara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A107BCA2-70F5-43A8-A02D-C505871ADF6C}"/>
              </a:ext>
            </a:extLst>
          </p:cNvPr>
          <p:cNvGrpSpPr/>
          <p:nvPr/>
        </p:nvGrpSpPr>
        <p:grpSpPr>
          <a:xfrm>
            <a:off x="740334" y="1337633"/>
            <a:ext cx="3869766" cy="999041"/>
            <a:chOff x="469814" y="259078"/>
            <a:chExt cx="1963711" cy="999041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xmlns="" id="{713EB16A-0C4E-48F5-A649-512210C10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1963711" cy="999041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FBE52945-BDF4-4E44-8388-DB7B80D6D61F}"/>
                </a:ext>
              </a:extLst>
            </p:cNvPr>
            <p:cNvSpPr txBox="1"/>
            <p:nvPr/>
          </p:nvSpPr>
          <p:spPr>
            <a:xfrm>
              <a:off x="657450" y="589667"/>
              <a:ext cx="166007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57200" marR="0" lvl="0" indent="-4572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Perkalian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Pecahan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366BDC72-4679-4F85-B654-08A8EC9E21B6}"/>
              </a:ext>
            </a:extLst>
          </p:cNvPr>
          <p:cNvSpPr txBox="1"/>
          <p:nvPr/>
        </p:nvSpPr>
        <p:spPr>
          <a:xfrm>
            <a:off x="740334" y="2250122"/>
            <a:ext cx="10255326" cy="1143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ID" sz="2400" dirty="0" err="1"/>
              <a:t>Perkalian</a:t>
            </a:r>
            <a:r>
              <a:rPr lang="en-ID" sz="2400" dirty="0"/>
              <a:t> </a:t>
            </a:r>
            <a:r>
              <a:rPr lang="en-ID" sz="2400" dirty="0" err="1"/>
              <a:t>pecahan</a:t>
            </a:r>
            <a:r>
              <a:rPr lang="en-ID" sz="2400" dirty="0"/>
              <a:t> </a:t>
            </a:r>
            <a:r>
              <a:rPr lang="en-ID" sz="2400" dirty="0" err="1"/>
              <a:t>dapat</a:t>
            </a:r>
            <a:r>
              <a:rPr lang="en-ID" sz="2400" dirty="0"/>
              <a:t> </a:t>
            </a:r>
            <a:r>
              <a:rPr lang="en-ID" sz="2400" dirty="0" err="1"/>
              <a:t>dilakukan</a:t>
            </a:r>
            <a:r>
              <a:rPr lang="en-ID" sz="2400" dirty="0"/>
              <a:t> </a:t>
            </a:r>
            <a:r>
              <a:rPr lang="en-ID" sz="2400" dirty="0" err="1"/>
              <a:t>dengan</a:t>
            </a:r>
            <a:r>
              <a:rPr lang="en-ID" sz="2400" dirty="0"/>
              <a:t> </a:t>
            </a:r>
            <a:r>
              <a:rPr lang="en-ID" sz="2400" dirty="0" err="1"/>
              <a:t>mengalikan</a:t>
            </a:r>
            <a:r>
              <a:rPr lang="en-ID" sz="2400" dirty="0"/>
              <a:t> </a:t>
            </a:r>
            <a:r>
              <a:rPr lang="en-ID" sz="2400" dirty="0" err="1"/>
              <a:t>pembilang-pembilangnya</a:t>
            </a:r>
            <a:r>
              <a:rPr lang="en-ID" sz="2400" dirty="0"/>
              <a:t> dan juga </a:t>
            </a:r>
            <a:r>
              <a:rPr lang="en-ID" sz="2400" dirty="0" err="1"/>
              <a:t>mengalikan</a:t>
            </a:r>
            <a:r>
              <a:rPr lang="en-ID" sz="2400" dirty="0"/>
              <a:t> </a:t>
            </a:r>
            <a:r>
              <a:rPr lang="en-ID" sz="2400" dirty="0" err="1"/>
              <a:t>penyebut-penyebutnya</a:t>
            </a:r>
            <a:r>
              <a:rPr lang="en-ID" sz="2400" dirty="0"/>
              <a:t>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DFFDFB8-E820-3426-1791-ABE84A1B3018}"/>
              </a:ext>
            </a:extLst>
          </p:cNvPr>
          <p:cNvGrpSpPr/>
          <p:nvPr/>
        </p:nvGrpSpPr>
        <p:grpSpPr>
          <a:xfrm>
            <a:off x="3558540" y="3551527"/>
            <a:ext cx="4934297" cy="754154"/>
            <a:chOff x="5478321" y="3105046"/>
            <a:chExt cx="1638763" cy="966703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xmlns="" id="{7A572007-C313-15BD-7D1F-78DEDF02F7BF}"/>
                </a:ext>
              </a:extLst>
            </p:cNvPr>
            <p:cNvSpPr/>
            <p:nvPr/>
          </p:nvSpPr>
          <p:spPr>
            <a:xfrm>
              <a:off x="5478321" y="3105046"/>
              <a:ext cx="1638763" cy="966703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xmlns="" id="{B1F426EC-B348-419F-9EC5-885CC7C0E233}"/>
                    </a:ext>
                  </a:extLst>
                </p:cNvPr>
                <p:cNvSpPr txBox="1"/>
                <p:nvPr/>
              </p:nvSpPr>
              <p:spPr>
                <a:xfrm>
                  <a:off x="5592945" y="3226033"/>
                  <a:ext cx="1409515" cy="53205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 xmlns:m="http://schemas.openxmlformats.org/officeDocument/2006/math">
                      <m:f>
                        <m:fPr>
                          <m:ctrlPr>
                            <a:rPr lang="en-ID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ID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</m:oMath>
                  </a14:m>
                  <a:r>
                    <a:rPr lang="en-ID" sz="2400" dirty="0"/>
                    <a:t> </a:t>
                  </a:r>
                  <a:r>
                    <a:rPr lang="en-ID" dirty="0"/>
                    <a:t>dengan </a:t>
                  </a:r>
                  <a:r>
                    <a:rPr lang="en-ID" i="1" dirty="0"/>
                    <a:t>b </a:t>
                  </a:r>
                  <a14:m>
                    <m:oMath xmlns:m="http://schemas.openxmlformats.org/officeDocument/2006/math">
                      <m:r>
                        <a:rPr lang="en-ID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a14:m>
                  <a:r>
                    <a:rPr lang="en-ID" dirty="0"/>
                    <a:t> dan </a:t>
                  </a:r>
                  <a:r>
                    <a:rPr lang="en-ID" i="1" dirty="0"/>
                    <a:t>b </a:t>
                  </a:r>
                  <a14:m>
                    <m:oMath xmlns:m="http://schemas.openxmlformats.org/officeDocument/2006/math"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a14:m>
                  <a:r>
                    <a:rPr lang="en-ID" dirty="0"/>
                    <a:t> </a:t>
                  </a:r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B1F426EC-B348-419F-9EC5-885CC7C0E23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92945" y="3226033"/>
                  <a:ext cx="1409515" cy="532056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7BF09AAE-FBBB-FE7A-6D8C-3B99936A8E5D}"/>
                  </a:ext>
                </a:extLst>
              </p:cNvPr>
              <p:cNvSpPr txBox="1"/>
              <p:nvPr/>
            </p:nvSpPr>
            <p:spPr>
              <a:xfrm>
                <a:off x="8599714" y="6408057"/>
                <a:ext cx="201657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a:fld id="{F6D4EC4C-79BB-43A4-8DBA-20A1F76FBBB7}" type="mathplaceholder">
                        <a:rPr lang="en-ID" i="1" smtClean="0">
                          <a:latin typeface="Cambria Math" panose="02040503050406030204" pitchFamily="18" charset="0"/>
                        </a:rPr>
                        <a:t>Type equation here.</a:t>
                      </a:fld>
                    </m:oMath>
                  </m:oMathPara>
                </a14:m>
                <a:endParaRPr lang="en-ID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BF09AAE-FBBB-FE7A-6D8C-3B99936A8E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9714" y="6408057"/>
                <a:ext cx="2016578" cy="276999"/>
              </a:xfrm>
              <a:prstGeom prst="rect">
                <a:avLst/>
              </a:prstGeom>
              <a:blipFill>
                <a:blip r:embed="rId5"/>
                <a:stretch>
                  <a:fillRect l="-3625" r="-2719" b="-32609"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302B388C-B633-75DF-7B16-20E849BDB97D}"/>
                  </a:ext>
                </a:extLst>
              </p:cNvPr>
              <p:cNvSpPr txBox="1"/>
              <p:nvPr/>
            </p:nvSpPr>
            <p:spPr>
              <a:xfrm>
                <a:off x="937794" y="4679599"/>
                <a:ext cx="9061450" cy="128855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:endParaRPr lang="en-US" sz="1800" i="1" dirty="0">
                  <a:latin typeface="Cambria Math" panose="02040503050406030204" pitchFamily="18" charset="0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ID" sz="1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ID" sz="1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ID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×2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×15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45</m:t>
                          </m:r>
                        </m:den>
                      </m:f>
                    </m:oMath>
                  </m:oMathPara>
                </a14:m>
                <a:endParaRPr lang="en-ID" sz="18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02B388C-B633-75DF-7B16-20E849BDB9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7794" y="4679599"/>
                <a:ext cx="9061450" cy="128855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652115AE-2EB8-3947-CD15-B48C33F26F6A}"/>
              </a:ext>
            </a:extLst>
          </p:cNvPr>
          <p:cNvGrpSpPr/>
          <p:nvPr/>
        </p:nvGrpSpPr>
        <p:grpSpPr>
          <a:xfrm>
            <a:off x="896454" y="4095529"/>
            <a:ext cx="1770545" cy="865091"/>
            <a:chOff x="740334" y="3043297"/>
            <a:chExt cx="1693150" cy="999041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xmlns="" id="{B5D542DD-DC8A-57EB-4B39-5E3D645D09C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3260DF62-193E-394B-9998-4E752802CFD0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2281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A107BCA2-70F5-43A8-A02D-C505871ADF6C}"/>
              </a:ext>
            </a:extLst>
          </p:cNvPr>
          <p:cNvGrpSpPr/>
          <p:nvPr/>
        </p:nvGrpSpPr>
        <p:grpSpPr>
          <a:xfrm>
            <a:off x="743533" y="220768"/>
            <a:ext cx="4545344" cy="999041"/>
            <a:chOff x="469814" y="259078"/>
            <a:chExt cx="1963711" cy="999041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xmlns="" id="{713EB16A-0C4E-48F5-A649-512210C10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1963711" cy="999041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FBE52945-BDF4-4E44-8388-DB7B80D6D61F}"/>
                </a:ext>
              </a:extLst>
            </p:cNvPr>
            <p:cNvSpPr txBox="1"/>
            <p:nvPr/>
          </p:nvSpPr>
          <p:spPr>
            <a:xfrm>
              <a:off x="657450" y="589667"/>
              <a:ext cx="152494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2.   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Pembagian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Pecahan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366BDC72-4679-4F85-B654-08A8EC9E21B6}"/>
              </a:ext>
            </a:extLst>
          </p:cNvPr>
          <p:cNvSpPr txBox="1"/>
          <p:nvPr/>
        </p:nvSpPr>
        <p:spPr>
          <a:xfrm>
            <a:off x="717474" y="1510004"/>
            <a:ext cx="9500946" cy="1697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ID" sz="2400" dirty="0" err="1"/>
              <a:t>Pembagian</a:t>
            </a:r>
            <a:r>
              <a:rPr lang="en-ID" sz="2400" dirty="0"/>
              <a:t> </a:t>
            </a:r>
            <a:r>
              <a:rPr lang="en-ID" sz="2400" dirty="0" err="1"/>
              <a:t>pecahan</a:t>
            </a:r>
            <a:r>
              <a:rPr lang="en-ID" sz="2400" dirty="0"/>
              <a:t> </a:t>
            </a:r>
            <a:r>
              <a:rPr lang="en-ID" sz="2400" dirty="0" err="1"/>
              <a:t>dapat</a:t>
            </a:r>
            <a:r>
              <a:rPr lang="en-ID" sz="2400" dirty="0"/>
              <a:t> </a:t>
            </a:r>
            <a:r>
              <a:rPr lang="en-ID" sz="2400" dirty="0" err="1"/>
              <a:t>dilakukan</a:t>
            </a:r>
            <a:r>
              <a:rPr lang="en-ID" sz="2400" dirty="0"/>
              <a:t> </a:t>
            </a:r>
            <a:r>
              <a:rPr lang="en-ID" sz="2400" dirty="0" err="1"/>
              <a:t>dengan</a:t>
            </a:r>
            <a:r>
              <a:rPr lang="en-ID" sz="2400" dirty="0"/>
              <a:t> </a:t>
            </a:r>
            <a:r>
              <a:rPr lang="en-ID" sz="2400" dirty="0" err="1"/>
              <a:t>mengalikan</a:t>
            </a:r>
            <a:r>
              <a:rPr lang="en-ID" sz="2400" dirty="0"/>
              <a:t> </a:t>
            </a:r>
            <a:r>
              <a:rPr lang="en-ID" sz="2400" dirty="0" err="1"/>
              <a:t>bilangan</a:t>
            </a:r>
            <a:r>
              <a:rPr lang="en-ID" sz="2400" dirty="0"/>
              <a:t> yang </a:t>
            </a:r>
            <a:r>
              <a:rPr lang="en-ID" sz="2400" dirty="0" err="1"/>
              <a:t>dibagi</a:t>
            </a:r>
            <a:r>
              <a:rPr lang="en-ID" sz="2400" dirty="0"/>
              <a:t> </a:t>
            </a:r>
            <a:r>
              <a:rPr lang="en-ID" sz="2400" dirty="0" err="1"/>
              <a:t>dengan</a:t>
            </a:r>
            <a:r>
              <a:rPr lang="en-ID" sz="2400" dirty="0"/>
              <a:t> invers (</a:t>
            </a:r>
            <a:r>
              <a:rPr lang="en-ID" sz="2400" dirty="0" err="1"/>
              <a:t>kebalikan</a:t>
            </a:r>
            <a:r>
              <a:rPr lang="en-ID" sz="2400" dirty="0"/>
              <a:t>) </a:t>
            </a:r>
            <a:r>
              <a:rPr lang="en-ID" sz="2400" dirty="0" err="1"/>
              <a:t>dari</a:t>
            </a:r>
            <a:r>
              <a:rPr lang="en-ID" sz="2400" dirty="0"/>
              <a:t> </a:t>
            </a:r>
            <a:r>
              <a:rPr lang="en-ID" sz="2400" dirty="0" err="1"/>
              <a:t>pembaginya</a:t>
            </a:r>
            <a:r>
              <a:rPr lang="en-ID" sz="2400" dirty="0"/>
              <a:t>. </a:t>
            </a:r>
            <a:r>
              <a:rPr lang="en-ID" sz="2400" dirty="0" err="1"/>
              <a:t>Kemudian</a:t>
            </a:r>
            <a:r>
              <a:rPr lang="en-ID" sz="2400" dirty="0"/>
              <a:t>, </a:t>
            </a:r>
            <a:r>
              <a:rPr lang="en-ID" sz="2400" dirty="0" err="1"/>
              <a:t>mengalikan</a:t>
            </a:r>
            <a:r>
              <a:rPr lang="en-ID" sz="2400" dirty="0"/>
              <a:t> </a:t>
            </a:r>
            <a:r>
              <a:rPr lang="en-ID" sz="2400" dirty="0" err="1"/>
              <a:t>pembilang-pembilangnya</a:t>
            </a:r>
            <a:r>
              <a:rPr lang="en-ID" sz="2400" dirty="0"/>
              <a:t> dan juga </a:t>
            </a:r>
            <a:r>
              <a:rPr lang="en-ID" sz="2400" dirty="0" err="1"/>
              <a:t>mengalikan</a:t>
            </a:r>
            <a:r>
              <a:rPr lang="en-ID" sz="2400" dirty="0"/>
              <a:t> </a:t>
            </a:r>
            <a:r>
              <a:rPr lang="en-ID" sz="2400" dirty="0" err="1"/>
              <a:t>penyebut-penyebutnya</a:t>
            </a:r>
            <a:r>
              <a:rPr lang="en-ID" sz="2400" dirty="0"/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7BF09AAE-FBBB-FE7A-6D8C-3B99936A8E5D}"/>
                  </a:ext>
                </a:extLst>
              </p:cNvPr>
              <p:cNvSpPr txBox="1"/>
              <p:nvPr/>
            </p:nvSpPr>
            <p:spPr>
              <a:xfrm>
                <a:off x="8599714" y="6408057"/>
                <a:ext cx="201657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a:fld id="{DE277C85-4D90-44B2-94E1-2F7668AAC57C}" type="mathplaceholder">
                        <a:rPr lang="en-ID" i="1" smtClean="0">
                          <a:latin typeface="Cambria Math" panose="02040503050406030204" pitchFamily="18" charset="0"/>
                        </a:rPr>
                        <a:t>Type equation here.</a:t>
                      </a:fld>
                    </m:oMath>
                  </m:oMathPara>
                </a14:m>
                <a:endParaRPr lang="en-ID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BF09AAE-FBBB-FE7A-6D8C-3B99936A8E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9714" y="6408057"/>
                <a:ext cx="2016578" cy="276999"/>
              </a:xfrm>
              <a:prstGeom prst="rect">
                <a:avLst/>
              </a:prstGeom>
              <a:blipFill>
                <a:blip r:embed="rId4"/>
                <a:stretch>
                  <a:fillRect l="-3625" r="-2719" b="-32609"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4BB08506-46B7-E0BA-0F8B-A37110CA3DF4}"/>
              </a:ext>
            </a:extLst>
          </p:cNvPr>
          <p:cNvGrpSpPr/>
          <p:nvPr/>
        </p:nvGrpSpPr>
        <p:grpSpPr>
          <a:xfrm>
            <a:off x="2552699" y="3869083"/>
            <a:ext cx="6812281" cy="1215480"/>
            <a:chOff x="5478321" y="3105046"/>
            <a:chExt cx="1638763" cy="966703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xmlns="" id="{902EC006-E3C0-77B7-353C-40EFEE87D6B2}"/>
                </a:ext>
              </a:extLst>
            </p:cNvPr>
            <p:cNvSpPr/>
            <p:nvPr/>
          </p:nvSpPr>
          <p:spPr>
            <a:xfrm>
              <a:off x="5478321" y="3105046"/>
              <a:ext cx="1638763" cy="966703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xmlns="" id="{4F31F6FE-ED49-16B4-EC1F-548DF0BC3ED4}"/>
                    </a:ext>
                  </a:extLst>
                </p:cNvPr>
                <p:cNvSpPr txBox="1"/>
                <p:nvPr/>
              </p:nvSpPr>
              <p:spPr>
                <a:xfrm>
                  <a:off x="5592945" y="3311061"/>
                  <a:ext cx="1409515" cy="55467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 xmlns:m="http://schemas.openxmlformats.org/officeDocument/2006/math">
                      <m:f>
                        <m:fPr>
                          <m:ctrlPr>
                            <a:rPr lang="en-ID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: </m:t>
                      </m:r>
                      <m:f>
                        <m:fPr>
                          <m:ctrlPr>
                            <a:rPr lang="en-ID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ID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</m:t>
                          </m:r>
                        </m:den>
                      </m:f>
                    </m:oMath>
                  </a14:m>
                  <a:r>
                    <a:rPr lang="en-ID" sz="2400" dirty="0"/>
                    <a:t> , </a:t>
                  </a:r>
                  <a:r>
                    <a:rPr lang="en-ID" dirty="0"/>
                    <a:t>dengan </a:t>
                  </a:r>
                  <a:r>
                    <a:rPr lang="en-ID" i="1" dirty="0"/>
                    <a:t>b </a:t>
                  </a:r>
                  <a14:m>
                    <m:oMath xmlns:m="http://schemas.openxmlformats.org/officeDocument/2006/math">
                      <m:r>
                        <a:rPr lang="en-ID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a14:m>
                  <a:r>
                    <a:rPr lang="en-ID" dirty="0"/>
                    <a:t>, </a:t>
                  </a:r>
                  <a:r>
                    <a:rPr lang="en-ID" i="1" dirty="0"/>
                    <a:t>c </a:t>
                  </a:r>
                  <a14:m>
                    <m:oMath xmlns:m="http://schemas.openxmlformats.org/officeDocument/2006/math"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a14:m>
                  <a:r>
                    <a:rPr lang="en-ID" dirty="0"/>
                    <a:t> dan </a:t>
                  </a:r>
                  <a:r>
                    <a:rPr lang="en-ID" i="1" dirty="0"/>
                    <a:t>d </a:t>
                  </a:r>
                  <a14:m>
                    <m:oMath xmlns:m="http://schemas.openxmlformats.org/officeDocument/2006/math">
                      <m:r>
                        <a:rPr lang="en-ID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a14:m>
                  <a:r>
                    <a:rPr lang="en-ID" dirty="0"/>
                    <a:t> </a:t>
                  </a:r>
                </a:p>
              </p:txBody>
            </p:sp>
          </mc:Choice>
          <mc:Fallback xmlns="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4F31F6FE-ED49-16B4-EC1F-548DF0BC3ED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92945" y="3311061"/>
                  <a:ext cx="1409515" cy="554673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4811261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8F5950F1-E87A-C18B-4710-D3ACCA511C79}"/>
              </a:ext>
            </a:extLst>
          </p:cNvPr>
          <p:cNvGrpSpPr/>
          <p:nvPr/>
        </p:nvGrpSpPr>
        <p:grpSpPr>
          <a:xfrm>
            <a:off x="495007" y="186052"/>
            <a:ext cx="1455713" cy="888368"/>
            <a:chOff x="740334" y="3043297"/>
            <a:chExt cx="1455713" cy="99904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1F1A52B3-6013-F6EF-151D-3C60688D39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455713" cy="999041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52AD7326-E9CB-C02E-D281-4FA94F6E4065}"/>
                </a:ext>
              </a:extLst>
            </p:cNvPr>
            <p:cNvSpPr txBox="1"/>
            <p:nvPr/>
          </p:nvSpPr>
          <p:spPr>
            <a:xfrm>
              <a:off x="872412" y="3311985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DC8F4E52-B0B2-830B-DB54-38EB87A2B197}"/>
                  </a:ext>
                </a:extLst>
              </p:cNvPr>
              <p:cNvSpPr txBox="1"/>
              <p:nvPr/>
            </p:nvSpPr>
            <p:spPr>
              <a:xfrm>
                <a:off x="495007" y="1166148"/>
                <a:ext cx="10923842" cy="39130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ID" sz="2400" dirty="0"/>
                  <a:t>Pada jam </a:t>
                </a:r>
                <a:r>
                  <a:rPr lang="en-ID" sz="2400" dirty="0" err="1"/>
                  <a:t>dinding</a:t>
                </a:r>
                <a:r>
                  <a:rPr lang="en-ID" sz="2400" dirty="0"/>
                  <a:t>, </a:t>
                </a:r>
                <a:r>
                  <a:rPr lang="en-ID" sz="2400" dirty="0" err="1"/>
                  <a:t>jarum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panjang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bergerak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dari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satu</a:t>
                </a:r>
                <a:r>
                  <a:rPr lang="en-ID" sz="2400" dirty="0"/>
                  <a:t> </a:t>
                </a:r>
                <a:r>
                  <a:rPr lang="en-ID" sz="2400" dirty="0" err="1"/>
                  <a:t>angka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ke</a:t>
                </a:r>
                <a:r>
                  <a:rPr lang="en-ID" sz="2400" dirty="0"/>
                  <a:t> </a:t>
                </a:r>
                <a:r>
                  <a:rPr lang="en-ID" sz="2400" dirty="0" err="1"/>
                  <a:t>angka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selanjutnya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sebesar</a:t>
                </a:r>
                <a:r>
                  <a:rPr lang="en-ID" sz="2400" dirty="0"/>
                  <a:t> 30°. Jika </a:t>
                </a:r>
                <a:r>
                  <a:rPr lang="en-ID" sz="2400" dirty="0" err="1"/>
                  <a:t>jarum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panjang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bergerak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sebesar</a:t>
                </a:r>
                <a:r>
                  <a:rPr lang="en-ID" sz="2400" dirty="0"/>
                  <a:t> 255°, </a:t>
                </a:r>
                <a:r>
                  <a:rPr lang="en-ID" sz="2400" dirty="0" err="1"/>
                  <a:t>berapa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menit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jarum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panjang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bergerak</a:t>
                </a:r>
                <a:r>
                  <a:rPr lang="en-ID" sz="2400" dirty="0"/>
                  <a:t>?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400" b="1" dirty="0"/>
                  <a:t>Jawab: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400" dirty="0"/>
                  <a:t>Banyak </a:t>
                </a:r>
                <a:r>
                  <a:rPr lang="en-ID" sz="2400" dirty="0" err="1"/>
                  <a:t>angka</a:t>
                </a:r>
                <a:r>
                  <a:rPr lang="en-ID" sz="2400" dirty="0"/>
                  <a:t> yang </a:t>
                </a:r>
                <a:r>
                  <a:rPr lang="en-ID" sz="2400" dirty="0" err="1"/>
                  <a:t>dilewati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jarum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panjang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2400" dirty="0"/>
                  <a:t>255° 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ID" sz="2400" dirty="0"/>
                  <a:t> 30° </a:t>
                </a:r>
                <a14:m>
                  <m:oMath xmlns:m="http://schemas.openxmlformats.org/officeDocument/2006/math"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2400" dirty="0"/>
                  <a:t>8,5.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400" dirty="0"/>
                  <a:t>Lama </a:t>
                </a:r>
                <a:r>
                  <a:rPr lang="en-ID" sz="2400" dirty="0" err="1"/>
                  <a:t>jarum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panjang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bergerak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2400" dirty="0"/>
                  <a:t>8,5 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ID" sz="2400" dirty="0"/>
                  <a:t> 5 </a:t>
                </a:r>
                <a:r>
                  <a:rPr lang="en-ID" sz="2400" dirty="0" err="1"/>
                  <a:t>menit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2400" dirty="0"/>
                  <a:t>42,5 </a:t>
                </a:r>
                <a:r>
                  <a:rPr lang="en-ID" sz="2400" dirty="0" err="1"/>
                  <a:t>menit</a:t>
                </a:r>
                <a:r>
                  <a:rPr lang="en-ID" sz="2400" dirty="0"/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400" dirty="0"/>
                  <a:t>Jadi, </a:t>
                </a:r>
                <a:r>
                  <a:rPr lang="en-ID" sz="2400" dirty="0" err="1"/>
                  <a:t>jarum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panjang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bergerak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selama</a:t>
                </a:r>
                <a:r>
                  <a:rPr lang="en-ID" sz="2400" dirty="0"/>
                  <a:t> 42,5 </a:t>
                </a:r>
                <a:r>
                  <a:rPr lang="en-ID" sz="2400" dirty="0" err="1"/>
                  <a:t>menit</a:t>
                </a:r>
                <a:r>
                  <a:rPr lang="en-ID" sz="2400" dirty="0"/>
                  <a:t>.</a:t>
                </a:r>
                <a:endParaRPr lang="en-ID" sz="2400" b="1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C8F4E52-B0B2-830B-DB54-38EB87A2B1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007" y="1166148"/>
                <a:ext cx="10923842" cy="3913059"/>
              </a:xfrm>
              <a:prstGeom prst="rect">
                <a:avLst/>
              </a:prstGeom>
              <a:blipFill>
                <a:blip r:embed="rId4"/>
                <a:stretch>
                  <a:fillRect l="-837" r="-893" b="-26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72586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B495410-4380-4613-B237-A36E4D8880B8}"/>
              </a:ext>
            </a:extLst>
          </p:cNvPr>
          <p:cNvSpPr txBox="1"/>
          <p:nvPr/>
        </p:nvSpPr>
        <p:spPr>
          <a:xfrm>
            <a:off x="983525" y="803732"/>
            <a:ext cx="9399379" cy="3913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sz="2400" dirty="0" err="1">
                <a:cs typeface="Times New Roman" panose="02020603050405020304" pitchFamily="18" charset="0"/>
              </a:rPr>
              <a:t>Himpunan</a:t>
            </a:r>
            <a:r>
              <a:rPr lang="en-ID" sz="2400" dirty="0"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cs typeface="Times New Roman" panose="02020603050405020304" pitchFamily="18" charset="0"/>
              </a:rPr>
              <a:t>bilangan</a:t>
            </a:r>
            <a:r>
              <a:rPr lang="en-ID" sz="2400" dirty="0">
                <a:cs typeface="Times New Roman" panose="02020603050405020304" pitchFamily="18" charset="0"/>
              </a:rPr>
              <a:t>: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sz="2400" dirty="0" err="1">
                <a:cs typeface="Times New Roman" panose="02020603050405020304" pitchFamily="18" charset="0"/>
              </a:rPr>
              <a:t>Himpunan</a:t>
            </a:r>
            <a:r>
              <a:rPr lang="en-ID" sz="2400" dirty="0"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cs typeface="Times New Roman" panose="02020603050405020304" pitchFamily="18" charset="0"/>
              </a:rPr>
              <a:t>bilangan</a:t>
            </a:r>
            <a:r>
              <a:rPr lang="en-ID" sz="2400" dirty="0"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cs typeface="Times New Roman" panose="02020603050405020304" pitchFamily="18" charset="0"/>
              </a:rPr>
              <a:t>asli</a:t>
            </a:r>
            <a:r>
              <a:rPr lang="en-ID" sz="2400" dirty="0">
                <a:cs typeface="Times New Roman" panose="02020603050405020304" pitchFamily="18" charset="0"/>
              </a:rPr>
              <a:t> = {1, 2, 3, 4, 5, …}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sz="2400" dirty="0" err="1">
                <a:cs typeface="Times New Roman" panose="02020603050405020304" pitchFamily="18" charset="0"/>
              </a:rPr>
              <a:t>Himpunan</a:t>
            </a:r>
            <a:r>
              <a:rPr lang="en-ID" sz="2400" dirty="0"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cs typeface="Times New Roman" panose="02020603050405020304" pitchFamily="18" charset="0"/>
              </a:rPr>
              <a:t>bilangan</a:t>
            </a:r>
            <a:r>
              <a:rPr lang="en-ID" sz="2400" dirty="0"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cs typeface="Times New Roman" panose="02020603050405020304" pitchFamily="18" charset="0"/>
              </a:rPr>
              <a:t>cacah</a:t>
            </a:r>
            <a:r>
              <a:rPr lang="en-ID" sz="2400" dirty="0">
                <a:cs typeface="Times New Roman" panose="02020603050405020304" pitchFamily="18" charset="0"/>
              </a:rPr>
              <a:t> = {0, 1, 2, 3, …}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sz="2400" dirty="0" err="1">
                <a:cs typeface="Times New Roman" panose="02020603050405020304" pitchFamily="18" charset="0"/>
              </a:rPr>
              <a:t>Himpunan</a:t>
            </a:r>
            <a:r>
              <a:rPr lang="en-ID" sz="2400" dirty="0"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cs typeface="Times New Roman" panose="02020603050405020304" pitchFamily="18" charset="0"/>
              </a:rPr>
              <a:t>bilangan</a:t>
            </a:r>
            <a:r>
              <a:rPr lang="en-ID" sz="2400" dirty="0"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cs typeface="Times New Roman" panose="02020603050405020304" pitchFamily="18" charset="0"/>
              </a:rPr>
              <a:t>bulat</a:t>
            </a:r>
            <a:r>
              <a:rPr lang="en-ID" sz="2400" dirty="0">
                <a:cs typeface="Times New Roman" panose="02020603050405020304" pitchFamily="18" charset="0"/>
              </a:rPr>
              <a:t> = {…, -3, -2, -1, 0, 1, 2, 3, …}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sz="2400" dirty="0">
                <a:cs typeface="Times New Roman" panose="02020603050405020304" pitchFamily="18" charset="0"/>
              </a:rPr>
              <a:t>Jika </a:t>
            </a:r>
            <a:r>
              <a:rPr lang="en-ID" sz="2400" i="1" dirty="0">
                <a:cs typeface="Times New Roman" panose="02020603050405020304" pitchFamily="18" charset="0"/>
              </a:rPr>
              <a:t>A</a:t>
            </a:r>
            <a:r>
              <a:rPr lang="en-ID" sz="2400" dirty="0"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cs typeface="Times New Roman" panose="02020603050405020304" pitchFamily="18" charset="0"/>
              </a:rPr>
              <a:t>adalah</a:t>
            </a:r>
            <a:r>
              <a:rPr lang="en-ID" sz="2400" dirty="0"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cs typeface="Times New Roman" panose="02020603050405020304" pitchFamily="18" charset="0"/>
              </a:rPr>
              <a:t>himpunan</a:t>
            </a:r>
            <a:r>
              <a:rPr lang="en-ID" sz="2400" dirty="0"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cs typeface="Times New Roman" panose="02020603050405020304" pitchFamily="18" charset="0"/>
              </a:rPr>
              <a:t>bilangan</a:t>
            </a:r>
            <a:r>
              <a:rPr lang="en-ID" sz="2400" dirty="0"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cs typeface="Times New Roman" panose="02020603050405020304" pitchFamily="18" charset="0"/>
              </a:rPr>
              <a:t>asli</a:t>
            </a:r>
            <a:r>
              <a:rPr lang="en-ID" sz="2400" dirty="0">
                <a:cs typeface="Times New Roman" panose="02020603050405020304" pitchFamily="18" charset="0"/>
              </a:rPr>
              <a:t>, </a:t>
            </a:r>
            <a:r>
              <a:rPr lang="en-ID" sz="2400" i="1" dirty="0">
                <a:cs typeface="Times New Roman" panose="02020603050405020304" pitchFamily="18" charset="0"/>
              </a:rPr>
              <a:t>C</a:t>
            </a:r>
            <a:r>
              <a:rPr lang="en-ID" sz="2400" dirty="0"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cs typeface="Times New Roman" panose="02020603050405020304" pitchFamily="18" charset="0"/>
              </a:rPr>
              <a:t>adalah</a:t>
            </a:r>
            <a:r>
              <a:rPr lang="en-ID" sz="2400" dirty="0"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cs typeface="Times New Roman" panose="02020603050405020304" pitchFamily="18" charset="0"/>
              </a:rPr>
              <a:t>himpunan</a:t>
            </a:r>
            <a:r>
              <a:rPr lang="en-ID" sz="2400" dirty="0"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cs typeface="Times New Roman" panose="02020603050405020304" pitchFamily="18" charset="0"/>
              </a:rPr>
              <a:t>bilangan</a:t>
            </a:r>
            <a:r>
              <a:rPr lang="en-ID" sz="2400" dirty="0"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cs typeface="Times New Roman" panose="02020603050405020304" pitchFamily="18" charset="0"/>
              </a:rPr>
              <a:t>cacah</a:t>
            </a:r>
            <a:r>
              <a:rPr lang="en-ID" sz="2400" dirty="0">
                <a:cs typeface="Times New Roman" panose="02020603050405020304" pitchFamily="18" charset="0"/>
              </a:rPr>
              <a:t>, </a:t>
            </a:r>
            <a:r>
              <a:rPr lang="en-ID" sz="2400" i="1" dirty="0">
                <a:cs typeface="Times New Roman" panose="02020603050405020304" pitchFamily="18" charset="0"/>
              </a:rPr>
              <a:t>B</a:t>
            </a:r>
            <a:r>
              <a:rPr lang="en-ID" sz="2400" dirty="0"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cs typeface="Times New Roman" panose="02020603050405020304" pitchFamily="18" charset="0"/>
              </a:rPr>
              <a:t>adalah</a:t>
            </a:r>
            <a:r>
              <a:rPr lang="en-ID" sz="2400" dirty="0"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cs typeface="Times New Roman" panose="02020603050405020304" pitchFamily="18" charset="0"/>
              </a:rPr>
              <a:t>himpunan</a:t>
            </a:r>
            <a:r>
              <a:rPr lang="en-ID" sz="2400" dirty="0"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cs typeface="Times New Roman" panose="02020603050405020304" pitchFamily="18" charset="0"/>
              </a:rPr>
              <a:t>bilangan</a:t>
            </a:r>
            <a:r>
              <a:rPr lang="en-ID" sz="2400" dirty="0"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cs typeface="Times New Roman" panose="02020603050405020304" pitchFamily="18" charset="0"/>
              </a:rPr>
              <a:t>bulat</a:t>
            </a:r>
            <a:r>
              <a:rPr lang="en-ID" sz="2400" dirty="0">
                <a:cs typeface="Times New Roman" panose="02020603050405020304" pitchFamily="18" charset="0"/>
              </a:rPr>
              <a:t>, dan </a:t>
            </a:r>
            <a:r>
              <a:rPr lang="en-ID" sz="2400" i="1" dirty="0">
                <a:cs typeface="Times New Roman" panose="02020603050405020304" pitchFamily="18" charset="0"/>
              </a:rPr>
              <a:t>Q </a:t>
            </a:r>
            <a:r>
              <a:rPr lang="en-ID" sz="2400" dirty="0" err="1">
                <a:cs typeface="Times New Roman" panose="02020603050405020304" pitchFamily="18" charset="0"/>
              </a:rPr>
              <a:t>adalah</a:t>
            </a:r>
            <a:r>
              <a:rPr lang="en-ID" sz="2400" dirty="0"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cs typeface="Times New Roman" panose="02020603050405020304" pitchFamily="18" charset="0"/>
              </a:rPr>
              <a:t>himpunan</a:t>
            </a:r>
            <a:r>
              <a:rPr lang="en-ID" sz="2400" dirty="0"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cs typeface="Times New Roman" panose="02020603050405020304" pitchFamily="18" charset="0"/>
              </a:rPr>
              <a:t>bilangan</a:t>
            </a:r>
            <a:r>
              <a:rPr lang="en-ID" sz="2400" dirty="0">
                <a:cs typeface="Times New Roman" panose="02020603050405020304" pitchFamily="18" charset="0"/>
              </a:rPr>
              <a:t> </a:t>
            </a:r>
            <a:r>
              <a:rPr lang="en-ID" sz="2400" dirty="0" err="1">
                <a:cs typeface="Times New Roman" panose="02020603050405020304" pitchFamily="18" charset="0"/>
              </a:rPr>
              <a:t>rasional</a:t>
            </a:r>
            <a:r>
              <a:rPr lang="en-ID" sz="2400" dirty="0">
                <a:cs typeface="Times New Roman" panose="02020603050405020304" pitchFamily="18" charset="0"/>
              </a:rPr>
              <a:t>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Times New Roman" panose="02020603050405020304" pitchFamily="18" charset="0"/>
            </a:endParaRPr>
          </a:p>
        </p:txBody>
      </p:sp>
      <p:grpSp>
        <p:nvGrpSpPr>
          <p:cNvPr id="124" name="Group 123">
            <a:extLst>
              <a:ext uri="{FF2B5EF4-FFF2-40B4-BE49-F238E27FC236}">
                <a16:creationId xmlns:a16="http://schemas.microsoft.com/office/drawing/2014/main" xmlns="" id="{049294D9-0D79-433E-809D-7F8A5E7653D7}"/>
              </a:ext>
            </a:extLst>
          </p:cNvPr>
          <p:cNvGrpSpPr/>
          <p:nvPr/>
        </p:nvGrpSpPr>
        <p:grpSpPr>
          <a:xfrm>
            <a:off x="437158" y="272306"/>
            <a:ext cx="5802042" cy="1257858"/>
            <a:chOff x="452487" y="0"/>
            <a:chExt cx="5802042" cy="1257858"/>
          </a:xfrm>
        </p:grpSpPr>
        <p:sp>
          <p:nvSpPr>
            <p:cNvPr id="125" name="Diagonal Stripe 124">
              <a:extLst>
                <a:ext uri="{FF2B5EF4-FFF2-40B4-BE49-F238E27FC236}">
                  <a16:creationId xmlns:a16="http://schemas.microsoft.com/office/drawing/2014/main" xmlns="" id="{1C4960EC-03E3-4C9A-BEB5-AA0E9CD4A843}"/>
                </a:ext>
              </a:extLst>
            </p:cNvPr>
            <p:cNvSpPr/>
            <p:nvPr/>
          </p:nvSpPr>
          <p:spPr>
            <a:xfrm>
              <a:off x="452487" y="165068"/>
              <a:ext cx="1055802" cy="1092790"/>
            </a:xfrm>
            <a:prstGeom prst="diagStrip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xmlns="" id="{796A5E91-9B63-4258-8086-E0EAA8585955}"/>
                </a:ext>
              </a:extLst>
            </p:cNvPr>
            <p:cNvGrpSpPr/>
            <p:nvPr/>
          </p:nvGrpSpPr>
          <p:grpSpPr>
            <a:xfrm>
              <a:off x="452487" y="0"/>
              <a:ext cx="5802042" cy="697584"/>
              <a:chOff x="101324" y="334940"/>
              <a:chExt cx="5802042" cy="697584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xmlns="" id="{8C4E6EB7-4607-4B36-8672-4B5082F751C0}"/>
                  </a:ext>
                </a:extLst>
              </p:cNvPr>
              <p:cNvSpPr txBox="1"/>
              <p:nvPr/>
            </p:nvSpPr>
            <p:spPr>
              <a:xfrm>
                <a:off x="879234" y="422122"/>
                <a:ext cx="5024132" cy="52322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Hubungan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Antarbilangan</a:t>
                </a:r>
                <a:endParaRPr lang="en-US" sz="2800" dirty="0">
                  <a:solidFill>
                    <a:schemeClr val="bg1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128" name="Flowchart: Delay 127">
                <a:extLst>
                  <a:ext uri="{FF2B5EF4-FFF2-40B4-BE49-F238E27FC236}">
                    <a16:creationId xmlns:a16="http://schemas.microsoft.com/office/drawing/2014/main" xmlns="" id="{8B161D82-2F04-42B4-9476-39A60E15B1BB}"/>
                  </a:ext>
                </a:extLst>
              </p:cNvPr>
              <p:cNvSpPr/>
              <p:nvPr/>
            </p:nvSpPr>
            <p:spPr>
              <a:xfrm>
                <a:off x="101324" y="334940"/>
                <a:ext cx="886119" cy="697584"/>
              </a:xfrm>
              <a:prstGeom prst="flowChartDelay">
                <a:avLst/>
              </a:prstGeom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A</a:t>
                </a:r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38DF15B1-6BDC-8AB4-56A0-2973F47839BB}"/>
              </a:ext>
            </a:extLst>
          </p:cNvPr>
          <p:cNvGrpSpPr/>
          <p:nvPr/>
        </p:nvGrpSpPr>
        <p:grpSpPr>
          <a:xfrm>
            <a:off x="4156566" y="4468483"/>
            <a:ext cx="3417426" cy="1750964"/>
            <a:chOff x="3787698" y="3614057"/>
            <a:chExt cx="3878868" cy="2390363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xmlns="" id="{C856F6DE-5514-C69E-553B-AA2F05FE4DEA}"/>
                </a:ext>
              </a:extLst>
            </p:cNvPr>
            <p:cNvSpPr/>
            <p:nvPr/>
          </p:nvSpPr>
          <p:spPr>
            <a:xfrm>
              <a:off x="3787698" y="3614057"/>
              <a:ext cx="3875845" cy="2390363"/>
            </a:xfrm>
            <a:prstGeom prst="ellipse">
              <a:avLst/>
            </a:prstGeom>
            <a:solidFill>
              <a:srgbClr val="FFECB2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893800BE-CF48-74E6-6946-A84776FBB561}"/>
                </a:ext>
              </a:extLst>
            </p:cNvPr>
            <p:cNvSpPr/>
            <p:nvPr/>
          </p:nvSpPr>
          <p:spPr>
            <a:xfrm>
              <a:off x="4040912" y="3851882"/>
              <a:ext cx="3106648" cy="1917710"/>
            </a:xfrm>
            <a:prstGeom prst="ellipse">
              <a:avLst/>
            </a:prstGeom>
            <a:solidFill>
              <a:srgbClr val="FFECB2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xmlns="" id="{96B122AF-D86B-CA8B-3FC5-B134A494F896}"/>
                </a:ext>
              </a:extLst>
            </p:cNvPr>
            <p:cNvSpPr/>
            <p:nvPr/>
          </p:nvSpPr>
          <p:spPr>
            <a:xfrm>
              <a:off x="4250812" y="4071953"/>
              <a:ext cx="2340488" cy="1474568"/>
            </a:xfrm>
            <a:prstGeom prst="ellipse">
              <a:avLst/>
            </a:prstGeom>
            <a:solidFill>
              <a:srgbClr val="FFECB2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xmlns="" id="{D554C782-0DE0-50AA-2D21-BD1458C49006}"/>
                </a:ext>
              </a:extLst>
            </p:cNvPr>
            <p:cNvSpPr/>
            <p:nvPr/>
          </p:nvSpPr>
          <p:spPr>
            <a:xfrm>
              <a:off x="4463614" y="4397405"/>
              <a:ext cx="1632386" cy="823665"/>
            </a:xfrm>
            <a:prstGeom prst="ellipse">
              <a:avLst/>
            </a:prstGeom>
            <a:solidFill>
              <a:srgbClr val="FFECB2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34A249B6-157B-5CE2-07AC-A218DF9E9EEC}"/>
                </a:ext>
              </a:extLst>
            </p:cNvPr>
            <p:cNvSpPr txBox="1"/>
            <p:nvPr/>
          </p:nvSpPr>
          <p:spPr>
            <a:xfrm>
              <a:off x="7212895" y="4624571"/>
              <a:ext cx="45367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>
                  <a:cs typeface="Times New Roman" panose="02020603050405020304" pitchFamily="18" charset="0"/>
                </a:rPr>
                <a:t>Q</a:t>
              </a:r>
              <a:endParaRPr lang="en-ID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A00179FD-AC33-2CCB-903D-AB150B388941}"/>
                </a:ext>
              </a:extLst>
            </p:cNvPr>
            <p:cNvSpPr txBox="1"/>
            <p:nvPr/>
          </p:nvSpPr>
          <p:spPr>
            <a:xfrm>
              <a:off x="6693693" y="4624571"/>
              <a:ext cx="45367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>
                  <a:cs typeface="Times New Roman" panose="02020603050405020304" pitchFamily="18" charset="0"/>
                </a:rPr>
                <a:t>B</a:t>
              </a:r>
              <a:endParaRPr lang="en-ID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DB01CAF5-CCD2-375E-694A-E19D1097AEAC}"/>
                </a:ext>
              </a:extLst>
            </p:cNvPr>
            <p:cNvSpPr txBox="1"/>
            <p:nvPr/>
          </p:nvSpPr>
          <p:spPr>
            <a:xfrm>
              <a:off x="6090983" y="4624571"/>
              <a:ext cx="45367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>
                  <a:cs typeface="Times New Roman" panose="02020603050405020304" pitchFamily="18" charset="0"/>
                </a:rPr>
                <a:t>C</a:t>
              </a:r>
              <a:endParaRPr lang="en-ID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91A8D53F-BD55-0170-C0B3-B8264409055B}"/>
                </a:ext>
              </a:extLst>
            </p:cNvPr>
            <p:cNvSpPr txBox="1"/>
            <p:nvPr/>
          </p:nvSpPr>
          <p:spPr>
            <a:xfrm>
              <a:off x="5052971" y="4624571"/>
              <a:ext cx="45367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D" sz="1800" dirty="0">
                  <a:cs typeface="Times New Roman" panose="02020603050405020304" pitchFamily="18" charset="0"/>
                </a:rPr>
                <a:t>A</a:t>
              </a:r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15711068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agonal Stripe 14">
            <a:extLst>
              <a:ext uri="{FF2B5EF4-FFF2-40B4-BE49-F238E27FC236}">
                <a16:creationId xmlns:a16="http://schemas.microsoft.com/office/drawing/2014/main" xmlns="" id="{BD0A30BA-2ECA-44DC-96DA-9FF49C5214FA}"/>
              </a:ext>
            </a:extLst>
          </p:cNvPr>
          <p:cNvSpPr/>
          <p:nvPr/>
        </p:nvSpPr>
        <p:spPr>
          <a:xfrm>
            <a:off x="452487" y="548331"/>
            <a:ext cx="1055802" cy="1092790"/>
          </a:xfrm>
          <a:prstGeom prst="diagStrip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ACE2C210-0931-463C-8182-E30EBBAE1EFC}"/>
              </a:ext>
            </a:extLst>
          </p:cNvPr>
          <p:cNvGrpSpPr/>
          <p:nvPr/>
        </p:nvGrpSpPr>
        <p:grpSpPr>
          <a:xfrm>
            <a:off x="452487" y="268880"/>
            <a:ext cx="7407890" cy="954107"/>
            <a:chOff x="-62624" y="239383"/>
            <a:chExt cx="7603034" cy="95410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9FBE807D-E9D3-4BC6-8CEE-42450EE18DE5}"/>
                </a:ext>
              </a:extLst>
            </p:cNvPr>
            <p:cNvSpPr txBox="1"/>
            <p:nvPr/>
          </p:nvSpPr>
          <p:spPr>
            <a:xfrm>
              <a:off x="768585" y="239383"/>
              <a:ext cx="6771825" cy="95410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Operasi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Hitung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Campuran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pada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Bilangan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Rasional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endParaRPr>
            </a:p>
          </p:txBody>
        </p:sp>
        <p:sp>
          <p:nvSpPr>
            <p:cNvPr id="4" name="Flowchart: Delay 3">
              <a:extLst>
                <a:ext uri="{FF2B5EF4-FFF2-40B4-BE49-F238E27FC236}">
                  <a16:creationId xmlns:a16="http://schemas.microsoft.com/office/drawing/2014/main" xmlns="" id="{49CC3B85-BBF4-4902-9108-F22D2CE0EED2}"/>
                </a:ext>
              </a:extLst>
            </p:cNvPr>
            <p:cNvSpPr/>
            <p:nvPr/>
          </p:nvSpPr>
          <p:spPr>
            <a:xfrm>
              <a:off x="-62624" y="367645"/>
              <a:ext cx="886119" cy="697584"/>
            </a:xfrm>
            <a:prstGeom prst="flowChartDelay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 panose="020B0604020202020204" pitchFamily="34" charset="0"/>
                </a:rPr>
                <a:t>E</a:t>
              </a: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366BDC72-4679-4F85-B654-08A8EC9E21B6}"/>
              </a:ext>
            </a:extLst>
          </p:cNvPr>
          <p:cNvSpPr txBox="1"/>
          <p:nvPr/>
        </p:nvSpPr>
        <p:spPr>
          <a:xfrm>
            <a:off x="853904" y="1560027"/>
            <a:ext cx="10467239" cy="3737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ID" sz="2000" dirty="0" err="1"/>
              <a:t>Operasi</a:t>
            </a:r>
            <a:r>
              <a:rPr lang="en-ID" sz="2000" dirty="0"/>
              <a:t> </a:t>
            </a:r>
            <a:r>
              <a:rPr lang="en-ID" sz="2000" dirty="0" err="1"/>
              <a:t>hitung</a:t>
            </a:r>
            <a:r>
              <a:rPr lang="en-ID" sz="2000" dirty="0"/>
              <a:t> </a:t>
            </a:r>
            <a:r>
              <a:rPr lang="en-ID" sz="2000" dirty="0" err="1"/>
              <a:t>campuran</a:t>
            </a:r>
            <a:r>
              <a:rPr lang="en-ID" sz="2000" dirty="0"/>
              <a:t> pada </a:t>
            </a:r>
            <a:r>
              <a:rPr lang="en-ID" sz="2000" dirty="0" err="1"/>
              <a:t>bilangan</a:t>
            </a:r>
            <a:r>
              <a:rPr lang="en-ID" sz="2000" dirty="0"/>
              <a:t> </a:t>
            </a:r>
            <a:r>
              <a:rPr lang="en-ID" sz="2000" dirty="0" err="1"/>
              <a:t>rasional</a:t>
            </a:r>
            <a:r>
              <a:rPr lang="en-ID" sz="2000" dirty="0"/>
              <a:t> </a:t>
            </a:r>
            <a:r>
              <a:rPr lang="en-ID" sz="2000" dirty="0" err="1"/>
              <a:t>adalah</a:t>
            </a:r>
            <a:r>
              <a:rPr lang="en-ID" sz="2000" dirty="0"/>
              <a:t> </a:t>
            </a:r>
            <a:r>
              <a:rPr lang="en-ID" sz="2000" dirty="0" err="1"/>
              <a:t>operasi</a:t>
            </a:r>
            <a:r>
              <a:rPr lang="en-ID" sz="2000" dirty="0"/>
              <a:t> </a:t>
            </a:r>
            <a:r>
              <a:rPr lang="en-ID" sz="2000" dirty="0" err="1"/>
              <a:t>hitung</a:t>
            </a:r>
            <a:r>
              <a:rPr lang="en-ID" sz="2000" dirty="0"/>
              <a:t> yang </a:t>
            </a:r>
            <a:r>
              <a:rPr lang="en-ID" sz="2000" dirty="0" err="1"/>
              <a:t>melibatkan</a:t>
            </a:r>
            <a:r>
              <a:rPr lang="en-ID" sz="2000" dirty="0"/>
              <a:t> </a:t>
            </a:r>
            <a:r>
              <a:rPr lang="en-ID" sz="2000" dirty="0" err="1"/>
              <a:t>lebih</a:t>
            </a:r>
            <a:r>
              <a:rPr lang="en-ID" sz="2000" dirty="0"/>
              <a:t> </a:t>
            </a:r>
            <a:r>
              <a:rPr lang="en-ID" sz="2000" dirty="0" err="1"/>
              <a:t>dari</a:t>
            </a:r>
            <a:r>
              <a:rPr lang="en-ID" sz="2000" dirty="0"/>
              <a:t> </a:t>
            </a:r>
            <a:r>
              <a:rPr lang="en-ID" sz="2000" dirty="0" err="1"/>
              <a:t>satu</a:t>
            </a:r>
            <a:r>
              <a:rPr lang="en-ID" sz="2000" dirty="0"/>
              <a:t> </a:t>
            </a:r>
            <a:r>
              <a:rPr lang="en-ID" sz="2000" dirty="0" err="1"/>
              <a:t>operasi</a:t>
            </a:r>
            <a:r>
              <a:rPr lang="en-ID" sz="2000" dirty="0"/>
              <a:t>, </a:t>
            </a:r>
            <a:r>
              <a:rPr lang="en-ID" sz="2000" dirty="0" err="1"/>
              <a:t>yaitu</a:t>
            </a:r>
            <a:r>
              <a:rPr lang="en-ID" sz="2000" dirty="0"/>
              <a:t> </a:t>
            </a:r>
            <a:r>
              <a:rPr lang="en-ID" sz="2000" dirty="0" err="1"/>
              <a:t>penjumlahan</a:t>
            </a:r>
            <a:r>
              <a:rPr lang="en-ID" sz="2000" dirty="0"/>
              <a:t>, </a:t>
            </a:r>
            <a:r>
              <a:rPr lang="en-ID" sz="2000" dirty="0" err="1"/>
              <a:t>pengurangan</a:t>
            </a:r>
            <a:r>
              <a:rPr lang="en-ID" sz="2000" dirty="0"/>
              <a:t>, </a:t>
            </a:r>
            <a:r>
              <a:rPr lang="en-ID" sz="2000" dirty="0" err="1"/>
              <a:t>perkalian</a:t>
            </a:r>
            <a:r>
              <a:rPr lang="en-ID" sz="2000" dirty="0"/>
              <a:t>, </a:t>
            </a:r>
            <a:r>
              <a:rPr lang="en-ID" sz="2000" dirty="0" err="1"/>
              <a:t>atau</a:t>
            </a:r>
            <a:r>
              <a:rPr lang="en-ID" sz="2000" dirty="0"/>
              <a:t> </a:t>
            </a:r>
            <a:r>
              <a:rPr lang="en-ID" sz="2000" dirty="0" err="1"/>
              <a:t>pembagian</a:t>
            </a:r>
            <a:r>
              <a:rPr lang="en-ID" sz="2000" dirty="0"/>
              <a:t>.</a:t>
            </a:r>
          </a:p>
          <a:p>
            <a:pPr marR="0" lvl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ID" sz="2000" dirty="0" err="1"/>
              <a:t>Urutan</a:t>
            </a:r>
            <a:r>
              <a:rPr lang="en-ID" sz="2000" dirty="0"/>
              <a:t> </a:t>
            </a:r>
            <a:r>
              <a:rPr lang="en-ID" sz="2000" dirty="0" err="1"/>
              <a:t>pengerjaan</a:t>
            </a:r>
            <a:r>
              <a:rPr lang="en-ID" sz="2000" dirty="0"/>
              <a:t> </a:t>
            </a:r>
            <a:r>
              <a:rPr lang="en-ID" sz="2000" dirty="0" err="1"/>
              <a:t>operasi</a:t>
            </a:r>
            <a:r>
              <a:rPr lang="en-ID" sz="2000" dirty="0"/>
              <a:t> </a:t>
            </a:r>
            <a:r>
              <a:rPr lang="en-ID" sz="2000" dirty="0" err="1"/>
              <a:t>hitung</a:t>
            </a:r>
            <a:r>
              <a:rPr lang="en-ID" sz="2000" dirty="0"/>
              <a:t> </a:t>
            </a:r>
            <a:r>
              <a:rPr lang="en-ID" sz="2000" dirty="0" err="1"/>
              <a:t>campuran</a:t>
            </a:r>
            <a:r>
              <a:rPr lang="en-ID" sz="2000" dirty="0"/>
              <a:t> </a:t>
            </a:r>
            <a:r>
              <a:rPr lang="en-ID" sz="2000" dirty="0" err="1"/>
              <a:t>adalah</a:t>
            </a:r>
            <a:r>
              <a:rPr lang="en-ID" sz="2000" dirty="0"/>
              <a:t> </a:t>
            </a:r>
            <a:r>
              <a:rPr lang="en-ID" sz="2000" dirty="0" err="1"/>
              <a:t>sebagai</a:t>
            </a:r>
            <a:r>
              <a:rPr lang="en-ID" sz="2000" dirty="0"/>
              <a:t> </a:t>
            </a:r>
            <a:r>
              <a:rPr lang="en-ID" sz="2000" dirty="0" err="1"/>
              <a:t>berikut</a:t>
            </a:r>
            <a:r>
              <a:rPr lang="en-ID" sz="2000" dirty="0"/>
              <a:t>. 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ID" sz="2000" dirty="0" err="1"/>
              <a:t>Urutan</a:t>
            </a:r>
            <a:r>
              <a:rPr lang="en-ID" sz="2000" dirty="0"/>
              <a:t> </a:t>
            </a:r>
            <a:r>
              <a:rPr lang="en-ID" sz="2000" dirty="0" err="1"/>
              <a:t>pertama</a:t>
            </a:r>
            <a:r>
              <a:rPr lang="en-ID" sz="2000" dirty="0"/>
              <a:t> </a:t>
            </a:r>
            <a:r>
              <a:rPr lang="en-ID" sz="2000" dirty="0" err="1"/>
              <a:t>adalah</a:t>
            </a:r>
            <a:r>
              <a:rPr lang="en-ID" sz="2000" dirty="0"/>
              <a:t> </a:t>
            </a:r>
            <a:r>
              <a:rPr lang="en-ID" sz="2000" dirty="0" err="1"/>
              <a:t>operasi</a:t>
            </a:r>
            <a:r>
              <a:rPr lang="en-ID" sz="2000" dirty="0"/>
              <a:t> yang </a:t>
            </a:r>
            <a:r>
              <a:rPr lang="en-ID" sz="2000" dirty="0" err="1"/>
              <a:t>terdapat</a:t>
            </a:r>
            <a:r>
              <a:rPr lang="en-ID" sz="2000" dirty="0"/>
              <a:t> </a:t>
            </a:r>
            <a:r>
              <a:rPr lang="en-ID" sz="2000" dirty="0" err="1"/>
              <a:t>dalam</a:t>
            </a:r>
            <a:r>
              <a:rPr lang="en-ID" sz="2000" dirty="0"/>
              <a:t> </a:t>
            </a:r>
            <a:r>
              <a:rPr lang="en-ID" sz="2000" dirty="0" err="1"/>
              <a:t>tanda</a:t>
            </a:r>
            <a:r>
              <a:rPr lang="en-ID" sz="2000" dirty="0"/>
              <a:t> </a:t>
            </a:r>
            <a:r>
              <a:rPr lang="en-ID" sz="2000" dirty="0" err="1"/>
              <a:t>kurung</a:t>
            </a:r>
            <a:r>
              <a:rPr lang="en-ID" sz="2000" dirty="0"/>
              <a:t>.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ID" sz="2000" dirty="0" err="1"/>
              <a:t>Urutan</a:t>
            </a:r>
            <a:r>
              <a:rPr lang="en-ID" sz="2000" dirty="0"/>
              <a:t> </a:t>
            </a:r>
            <a:r>
              <a:rPr lang="en-ID" sz="2000" dirty="0" err="1"/>
              <a:t>kedua</a:t>
            </a:r>
            <a:r>
              <a:rPr lang="en-ID" sz="2000" dirty="0"/>
              <a:t> </a:t>
            </a:r>
            <a:r>
              <a:rPr lang="en-ID" sz="2000" dirty="0" err="1"/>
              <a:t>adalah</a:t>
            </a:r>
            <a:r>
              <a:rPr lang="en-ID" sz="2000" dirty="0"/>
              <a:t> </a:t>
            </a:r>
            <a:r>
              <a:rPr lang="en-ID" sz="2000" dirty="0" err="1"/>
              <a:t>perkalian</a:t>
            </a:r>
            <a:r>
              <a:rPr lang="en-ID" sz="2000" dirty="0"/>
              <a:t> </a:t>
            </a:r>
            <a:r>
              <a:rPr lang="en-ID" sz="2000" dirty="0" err="1"/>
              <a:t>atau</a:t>
            </a:r>
            <a:r>
              <a:rPr lang="en-ID" sz="2000" dirty="0"/>
              <a:t> </a:t>
            </a:r>
            <a:r>
              <a:rPr lang="en-ID" sz="2000" dirty="0" err="1"/>
              <a:t>pembagian</a:t>
            </a:r>
            <a:r>
              <a:rPr lang="en-ID" sz="2000" dirty="0"/>
              <a:t>, yang </a:t>
            </a:r>
            <a:r>
              <a:rPr lang="en-ID" sz="2000" dirty="0" err="1"/>
              <a:t>didahulukan</a:t>
            </a:r>
            <a:r>
              <a:rPr lang="en-ID" sz="2000" dirty="0"/>
              <a:t> </a:t>
            </a:r>
            <a:r>
              <a:rPr lang="en-ID" sz="2000" dirty="0" err="1"/>
              <a:t>adalah</a:t>
            </a:r>
            <a:r>
              <a:rPr lang="en-ID" sz="2000" dirty="0"/>
              <a:t> </a:t>
            </a:r>
            <a:r>
              <a:rPr lang="en-ID" sz="2000" dirty="0" err="1"/>
              <a:t>operasi</a:t>
            </a:r>
            <a:r>
              <a:rPr lang="en-ID" sz="2000" dirty="0"/>
              <a:t> yang </a:t>
            </a:r>
            <a:r>
              <a:rPr lang="en-ID" sz="2000" dirty="0" err="1"/>
              <a:t>ditulis</a:t>
            </a:r>
            <a:r>
              <a:rPr lang="en-ID" sz="2000" dirty="0"/>
              <a:t> di </a:t>
            </a:r>
            <a:r>
              <a:rPr lang="en-ID" sz="2000" dirty="0" err="1"/>
              <a:t>depan</a:t>
            </a:r>
            <a:r>
              <a:rPr lang="en-ID" sz="2000" dirty="0"/>
              <a:t> (</a:t>
            </a:r>
            <a:r>
              <a:rPr lang="en-ID" sz="2000" dirty="0" err="1"/>
              <a:t>lihat</a:t>
            </a:r>
            <a:r>
              <a:rPr lang="en-ID" sz="2000" dirty="0"/>
              <a:t> </a:t>
            </a:r>
            <a:r>
              <a:rPr lang="en-ID" sz="2000" dirty="0" err="1"/>
              <a:t>dari</a:t>
            </a:r>
            <a:r>
              <a:rPr lang="en-ID" sz="2000" dirty="0"/>
              <a:t> </a:t>
            </a:r>
            <a:r>
              <a:rPr lang="en-ID" sz="2000" dirty="0" err="1"/>
              <a:t>kiri</a:t>
            </a:r>
            <a:r>
              <a:rPr lang="en-ID" sz="2000" dirty="0"/>
              <a:t> </a:t>
            </a:r>
            <a:r>
              <a:rPr lang="en-ID" sz="2000" dirty="0" err="1"/>
              <a:t>ke</a:t>
            </a:r>
            <a:r>
              <a:rPr lang="en-ID" sz="2000" dirty="0"/>
              <a:t> </a:t>
            </a:r>
            <a:r>
              <a:rPr lang="en-ID" sz="2000" dirty="0" err="1"/>
              <a:t>kanan</a:t>
            </a:r>
            <a:r>
              <a:rPr lang="en-ID" sz="2000" dirty="0"/>
              <a:t>).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ID" sz="2000" dirty="0" err="1"/>
              <a:t>Urutan</a:t>
            </a:r>
            <a:r>
              <a:rPr lang="en-ID" sz="2000" dirty="0"/>
              <a:t> </a:t>
            </a:r>
            <a:r>
              <a:rPr lang="en-ID" sz="2000" dirty="0" err="1"/>
              <a:t>ketiga</a:t>
            </a:r>
            <a:r>
              <a:rPr lang="en-ID" sz="2000" dirty="0"/>
              <a:t> </a:t>
            </a:r>
            <a:r>
              <a:rPr lang="en-ID" sz="2000" dirty="0" err="1"/>
              <a:t>adalah</a:t>
            </a:r>
            <a:r>
              <a:rPr lang="en-ID" sz="2000" dirty="0"/>
              <a:t> </a:t>
            </a:r>
            <a:r>
              <a:rPr lang="en-ID" sz="2000" dirty="0" err="1"/>
              <a:t>penjumlahan</a:t>
            </a:r>
            <a:r>
              <a:rPr lang="en-ID" sz="2000" dirty="0"/>
              <a:t> </a:t>
            </a:r>
            <a:r>
              <a:rPr lang="en-ID" sz="2000" dirty="0" err="1"/>
              <a:t>atau</a:t>
            </a:r>
            <a:r>
              <a:rPr lang="en-ID" sz="2000" dirty="0"/>
              <a:t> </a:t>
            </a:r>
            <a:r>
              <a:rPr lang="en-ID" sz="2000" dirty="0" err="1"/>
              <a:t>pengurangan</a:t>
            </a:r>
            <a:r>
              <a:rPr lang="en-ID" sz="2000" dirty="0"/>
              <a:t>, yang </a:t>
            </a:r>
            <a:r>
              <a:rPr lang="en-ID" sz="2000" dirty="0" err="1"/>
              <a:t>didahulukan</a:t>
            </a:r>
            <a:r>
              <a:rPr lang="en-ID" sz="2000" dirty="0"/>
              <a:t> </a:t>
            </a:r>
            <a:r>
              <a:rPr lang="en-ID" sz="2000" dirty="0" err="1"/>
              <a:t>adalah</a:t>
            </a:r>
            <a:r>
              <a:rPr lang="en-ID" sz="2000" dirty="0"/>
              <a:t> </a:t>
            </a:r>
            <a:r>
              <a:rPr lang="en-ID" sz="2000" dirty="0" err="1"/>
              <a:t>operasi</a:t>
            </a:r>
            <a:r>
              <a:rPr lang="en-ID" sz="2000" dirty="0"/>
              <a:t> yang </a:t>
            </a:r>
            <a:r>
              <a:rPr lang="en-ID" sz="2000" dirty="0" err="1"/>
              <a:t>ditulis</a:t>
            </a:r>
            <a:r>
              <a:rPr lang="en-ID" sz="2000" dirty="0"/>
              <a:t> di </a:t>
            </a:r>
            <a:r>
              <a:rPr lang="en-ID" sz="2000" dirty="0" err="1"/>
              <a:t>depan</a:t>
            </a:r>
            <a:r>
              <a:rPr lang="en-ID" sz="2000" dirty="0"/>
              <a:t> (</a:t>
            </a:r>
            <a:r>
              <a:rPr lang="en-ID" sz="2000" dirty="0" err="1"/>
              <a:t>lihat</a:t>
            </a:r>
            <a:r>
              <a:rPr lang="en-ID" sz="2000" dirty="0"/>
              <a:t> </a:t>
            </a:r>
            <a:r>
              <a:rPr lang="en-ID" sz="2000" dirty="0" err="1"/>
              <a:t>dari</a:t>
            </a:r>
            <a:r>
              <a:rPr lang="en-ID" sz="2000" dirty="0"/>
              <a:t> </a:t>
            </a:r>
            <a:r>
              <a:rPr lang="en-ID" sz="2000" dirty="0" err="1"/>
              <a:t>kiri</a:t>
            </a:r>
            <a:r>
              <a:rPr lang="en-ID" sz="2000" dirty="0"/>
              <a:t> </a:t>
            </a:r>
            <a:r>
              <a:rPr lang="en-ID" sz="2000" dirty="0" err="1"/>
              <a:t>ke</a:t>
            </a:r>
            <a:r>
              <a:rPr lang="en-ID" sz="2000" dirty="0"/>
              <a:t> </a:t>
            </a:r>
            <a:r>
              <a:rPr lang="en-ID" sz="2000" dirty="0" err="1"/>
              <a:t>kanan</a:t>
            </a:r>
            <a:r>
              <a:rPr lang="en-ID" sz="2000" dirty="0"/>
              <a:t>).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7BF09AAE-FBBB-FE7A-6D8C-3B99936A8E5D}"/>
                  </a:ext>
                </a:extLst>
              </p:cNvPr>
              <p:cNvSpPr txBox="1"/>
              <p:nvPr/>
            </p:nvSpPr>
            <p:spPr>
              <a:xfrm>
                <a:off x="8599714" y="6408057"/>
                <a:ext cx="201657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a:fld id="{47D71E0B-F713-4326-AB15-43377122F221}" type="mathplaceholder">
                        <a:rPr lang="en-ID" i="1" smtClean="0">
                          <a:latin typeface="Cambria Math" panose="02040503050406030204" pitchFamily="18" charset="0"/>
                        </a:rPr>
                        <a:t>Type equation here.</a:t>
                      </a:fld>
                    </m:oMath>
                  </m:oMathPara>
                </a14:m>
                <a:endParaRPr lang="en-ID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BF09AAE-FBBB-FE7A-6D8C-3B99936A8E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9714" y="6408057"/>
                <a:ext cx="2016578" cy="276999"/>
              </a:xfrm>
              <a:prstGeom prst="rect">
                <a:avLst/>
              </a:prstGeom>
              <a:blipFill>
                <a:blip r:embed="rId2"/>
                <a:stretch>
                  <a:fillRect l="-3625" r="-2719" b="-32609"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1065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agonal Stripe 14">
            <a:extLst>
              <a:ext uri="{FF2B5EF4-FFF2-40B4-BE49-F238E27FC236}">
                <a16:creationId xmlns:a16="http://schemas.microsoft.com/office/drawing/2014/main" xmlns="" id="{BD0A30BA-2ECA-44DC-96DA-9FF49C5214FA}"/>
              </a:ext>
            </a:extLst>
          </p:cNvPr>
          <p:cNvSpPr/>
          <p:nvPr/>
        </p:nvSpPr>
        <p:spPr>
          <a:xfrm>
            <a:off x="452487" y="548331"/>
            <a:ext cx="1055802" cy="1092790"/>
          </a:xfrm>
          <a:prstGeom prst="diagStrip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ACE2C210-0931-463C-8182-E30EBBAE1EFC}"/>
              </a:ext>
            </a:extLst>
          </p:cNvPr>
          <p:cNvGrpSpPr/>
          <p:nvPr/>
        </p:nvGrpSpPr>
        <p:grpSpPr>
          <a:xfrm>
            <a:off x="452487" y="397142"/>
            <a:ext cx="7784732" cy="697584"/>
            <a:chOff x="452487" y="367645"/>
            <a:chExt cx="6658307" cy="69758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9FBE807D-E9D3-4BC6-8CEE-42450EE18DE5}"/>
                </a:ext>
              </a:extLst>
            </p:cNvPr>
            <p:cNvSpPr txBox="1"/>
            <p:nvPr/>
          </p:nvSpPr>
          <p:spPr>
            <a:xfrm>
              <a:off x="1021544" y="437525"/>
              <a:ext cx="6089250" cy="52322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Perpangkat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 pada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Bilangan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Rasional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endParaRPr>
            </a:p>
          </p:txBody>
        </p:sp>
        <p:sp>
          <p:nvSpPr>
            <p:cNvPr id="4" name="Flowchart: Delay 3">
              <a:extLst>
                <a:ext uri="{FF2B5EF4-FFF2-40B4-BE49-F238E27FC236}">
                  <a16:creationId xmlns:a16="http://schemas.microsoft.com/office/drawing/2014/main" xmlns="" id="{49CC3B85-BBF4-4902-9108-F22D2CE0EED2}"/>
                </a:ext>
              </a:extLst>
            </p:cNvPr>
            <p:cNvSpPr/>
            <p:nvPr/>
          </p:nvSpPr>
          <p:spPr>
            <a:xfrm>
              <a:off x="452487" y="367645"/>
              <a:ext cx="629702" cy="697584"/>
            </a:xfrm>
            <a:prstGeom prst="flowChartDelay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5400" dirty="0">
                  <a:solidFill>
                    <a:prstClr val="whit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F</a:t>
              </a:r>
              <a:endPara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A107BCA2-70F5-43A8-A02D-C505871ADF6C}"/>
              </a:ext>
            </a:extLst>
          </p:cNvPr>
          <p:cNvGrpSpPr/>
          <p:nvPr/>
        </p:nvGrpSpPr>
        <p:grpSpPr>
          <a:xfrm>
            <a:off x="685225" y="1351015"/>
            <a:ext cx="4961194" cy="880799"/>
            <a:chOff x="469814" y="259078"/>
            <a:chExt cx="1843857" cy="999041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xmlns="" id="{713EB16A-0C4E-48F5-A649-512210C10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1843857" cy="999041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FBE52945-BDF4-4E44-8388-DB7B80D6D61F}"/>
                </a:ext>
              </a:extLst>
            </p:cNvPr>
            <p:cNvSpPr txBox="1"/>
            <p:nvPr/>
          </p:nvSpPr>
          <p:spPr>
            <a:xfrm>
              <a:off x="568367" y="535669"/>
              <a:ext cx="164772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57200" marR="0" lvl="0" indent="-4572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Rasio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nal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Berpangkat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xmlns="" id="{366BDC72-4679-4F85-B654-08A8EC9E21B6}"/>
                  </a:ext>
                </a:extLst>
              </p:cNvPr>
              <p:cNvSpPr txBox="1"/>
              <p:nvPr/>
            </p:nvSpPr>
            <p:spPr>
              <a:xfrm>
                <a:off x="740335" y="2250122"/>
                <a:ext cx="10270566" cy="14033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sz="2000" dirty="0"/>
                  <a:t>Bilangan </a:t>
                </a:r>
                <a:r>
                  <a:rPr lang="en-ID" sz="2000" dirty="0" err="1"/>
                  <a:t>berpangkat</a:t>
                </a:r>
                <a:r>
                  <a:rPr lang="en-ID" sz="20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ID" sz="2000" i="1" smtClean="0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ID" sz="2000" i="1" smtClean="0"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ID" sz="2000" i="1" smtClean="0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ID" sz="2000" dirty="0" err="1"/>
                  <a:t>dengan</a:t>
                </a:r>
                <a:r>
                  <a:rPr lang="en-ID" sz="2000" dirty="0"/>
                  <a:t> </a:t>
                </a:r>
                <a:r>
                  <a:rPr lang="en-ID" sz="2000" i="1" dirty="0"/>
                  <a:t>a</a:t>
                </a:r>
                <a:r>
                  <a:rPr lang="en-ID" sz="2000" dirty="0"/>
                  <a:t> dan </a:t>
                </a:r>
                <a:r>
                  <a:rPr lang="en-ID" sz="2000" i="1" dirty="0"/>
                  <a:t>b</a:t>
                </a:r>
                <a:r>
                  <a:rPr lang="en-ID" sz="2000" dirty="0"/>
                  <a:t> </a:t>
                </a:r>
                <a:r>
                  <a:rPr lang="en-ID" sz="2000" dirty="0" err="1"/>
                  <a:t>bilangan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bulat</a:t>
                </a:r>
                <a:r>
                  <a:rPr lang="en-ID" sz="2000" dirty="0"/>
                  <a:t> </a:t>
                </a:r>
                <a:r>
                  <a:rPr lang="en-ID" sz="2000" dirty="0" err="1"/>
                  <a:t>didefinisikan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sebagai</a:t>
                </a:r>
                <a:r>
                  <a:rPr lang="en-ID" sz="2000" dirty="0"/>
                  <a:t> </a:t>
                </a:r>
                <a:r>
                  <a:rPr lang="en-ID" sz="2000" dirty="0" err="1"/>
                  <a:t>perkalian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berulang</a:t>
                </a:r>
                <a:r>
                  <a:rPr lang="en-ID" sz="20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0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ID" sz="2000" dirty="0"/>
                  <a:t> </a:t>
                </a:r>
                <a:r>
                  <a:rPr lang="en-ID" sz="2000" dirty="0" err="1"/>
                  <a:t>sebanyak</a:t>
                </a:r>
                <a:r>
                  <a:rPr lang="en-ID" sz="2000" dirty="0"/>
                  <a:t> </a:t>
                </a:r>
                <a:r>
                  <a:rPr lang="en-ID" sz="2000" i="1" dirty="0"/>
                  <a:t>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faktor</a:t>
                </a:r>
                <a:r>
                  <a:rPr lang="en-ID" sz="2000" dirty="0"/>
                  <a:t>, </a:t>
                </a:r>
                <a:r>
                  <a:rPr lang="en-ID" sz="2000" dirty="0" err="1"/>
                  <a:t>ditulis</a:t>
                </a:r>
                <a:r>
                  <a:rPr lang="en-ID" sz="2000" dirty="0"/>
                  <a:t> </a:t>
                </a:r>
                <a:r>
                  <a:rPr lang="en-ID" sz="2000" dirty="0" err="1"/>
                  <a:t>sebagai</a:t>
                </a:r>
                <a:r>
                  <a:rPr lang="en-ID" sz="2000" dirty="0"/>
                  <a:t> </a:t>
                </a:r>
                <a:r>
                  <a:rPr lang="en-ID" sz="2000" dirty="0" err="1"/>
                  <a:t>berikut</a:t>
                </a:r>
                <a:r>
                  <a:rPr lang="en-ID" sz="2000" dirty="0"/>
                  <a:t>.</a:t>
                </a:r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366BDC72-4679-4F85-B654-08A8EC9E21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335" y="2250122"/>
                <a:ext cx="10270566" cy="1403333"/>
              </a:xfrm>
              <a:prstGeom prst="rect">
                <a:avLst/>
              </a:prstGeom>
              <a:blipFill>
                <a:blip r:embed="rId4"/>
                <a:stretch>
                  <a:fillRect l="-593" r="-653" b="-26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193D1672-F61A-0BE4-CE2B-ABB58B845858}"/>
              </a:ext>
            </a:extLst>
          </p:cNvPr>
          <p:cNvGrpSpPr/>
          <p:nvPr/>
        </p:nvGrpSpPr>
        <p:grpSpPr>
          <a:xfrm>
            <a:off x="4016201" y="3621277"/>
            <a:ext cx="5453458" cy="2196717"/>
            <a:chOff x="4016201" y="3621277"/>
            <a:chExt cx="5453458" cy="2196717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xmlns="" id="{79A71BD9-7AF5-5E1F-7890-647C9E4CE910}"/>
                </a:ext>
              </a:extLst>
            </p:cNvPr>
            <p:cNvGrpSpPr/>
            <p:nvPr/>
          </p:nvGrpSpPr>
          <p:grpSpPr>
            <a:xfrm>
              <a:off x="4330525" y="3621277"/>
              <a:ext cx="3705225" cy="910534"/>
              <a:chOff x="4330525" y="3621277"/>
              <a:chExt cx="3705225" cy="910534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" name="TextBox 2">
                    <a:extLst>
                      <a:ext uri="{FF2B5EF4-FFF2-40B4-BE49-F238E27FC236}">
                        <a16:creationId xmlns:a16="http://schemas.microsoft.com/office/drawing/2014/main" xmlns="" id="{0C222732-156D-2963-BE8C-E583D4A9111B}"/>
                      </a:ext>
                    </a:extLst>
                  </p:cNvPr>
                  <p:cNvSpPr txBox="1"/>
                  <p:nvPr/>
                </p:nvSpPr>
                <p:spPr>
                  <a:xfrm>
                    <a:off x="4330525" y="3621277"/>
                    <a:ext cx="3705225" cy="59881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en-ID" sz="180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ID" sz="180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ID" sz="1800" i="1" smtClean="0"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1800" b="0" i="1" smtClean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num>
                                    <m:den>
                                      <m:r>
                                        <a:rPr lang="en-US" sz="1800" b="0" i="1" smtClean="0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d>
                            <m:dPr>
                              <m:ctrlPr>
                                <a:rPr lang="en-US" sz="18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1800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den>
                              </m:f>
                            </m:e>
                          </m:d>
                          <m:r>
                            <a:rPr lang="en-US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d>
                            <m:d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den>
                              </m:f>
                            </m:e>
                          </m:d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…×</m:t>
                          </m:r>
                          <m:d>
                            <m:d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den>
                              </m:f>
                            </m:e>
                          </m:d>
                        </m:oMath>
                      </m:oMathPara>
                    </a14:m>
                    <a:endParaRPr lang="en-ID" dirty="0"/>
                  </a:p>
                </p:txBody>
              </p:sp>
            </mc:Choice>
            <mc:Fallback xmlns="">
              <p:sp>
                <p:nvSpPr>
                  <p:cNvPr id="3" name="TextBox 2">
                    <a:extLst>
                      <a:ext uri="{FF2B5EF4-FFF2-40B4-BE49-F238E27FC236}">
                        <a16:creationId xmlns:a16="http://schemas.microsoft.com/office/drawing/2014/main" id="{0C222732-156D-2963-BE8C-E583D4A9111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330525" y="3621277"/>
                    <a:ext cx="3705225" cy="598818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7" name="Left Brace 6">
                <a:extLst>
                  <a:ext uri="{FF2B5EF4-FFF2-40B4-BE49-F238E27FC236}">
                    <a16:creationId xmlns:a16="http://schemas.microsoft.com/office/drawing/2014/main" xmlns="" id="{4720426A-AB41-B497-7A61-0E8A51978736}"/>
                  </a:ext>
                </a:extLst>
              </p:cNvPr>
              <p:cNvSpPr/>
              <p:nvPr/>
            </p:nvSpPr>
            <p:spPr>
              <a:xfrm rot="16200000">
                <a:off x="6512135" y="3257864"/>
                <a:ext cx="120234" cy="1993897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xmlns="" id="{70197807-6D28-0E86-50E7-846189DB854F}"/>
                  </a:ext>
                </a:extLst>
              </p:cNvPr>
              <p:cNvSpPr txBox="1"/>
              <p:nvPr/>
            </p:nvSpPr>
            <p:spPr>
              <a:xfrm>
                <a:off x="5968906" y="4254812"/>
                <a:ext cx="1565273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200" dirty="0"/>
                  <a:t>S</a:t>
                </a:r>
                <a:r>
                  <a:rPr lang="en-ID" sz="1200" dirty="0" err="1"/>
                  <a:t>ebanyak</a:t>
                </a:r>
                <a:r>
                  <a:rPr lang="en-ID" sz="1200" dirty="0"/>
                  <a:t> </a:t>
                </a:r>
                <a:r>
                  <a:rPr lang="en-ID" sz="1200" i="1" dirty="0"/>
                  <a:t>n</a:t>
                </a:r>
                <a:r>
                  <a:rPr lang="en-ID" sz="1200" dirty="0"/>
                  <a:t> </a:t>
                </a:r>
                <a:r>
                  <a:rPr lang="en-ID" sz="1200" dirty="0" err="1"/>
                  <a:t>faktor</a:t>
                </a:r>
                <a:endParaRPr lang="en-ID" sz="1200" dirty="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xmlns="" id="{9E7FC37C-527B-983C-911B-4AE49013463E}"/>
                    </a:ext>
                  </a:extLst>
                </p:cNvPr>
                <p:cNvSpPr txBox="1"/>
                <p:nvPr/>
              </p:nvSpPr>
              <p:spPr>
                <a:xfrm>
                  <a:off x="4449904" y="4502023"/>
                  <a:ext cx="3705225" cy="58298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1800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…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×…×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den>
                        </m:f>
                      </m:oMath>
                    </m:oMathPara>
                  </a14:m>
                  <a:endParaRPr lang="en-ID" dirty="0"/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9E7FC37C-527B-983C-911B-4AE49013463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49904" y="4502023"/>
                  <a:ext cx="3705225" cy="58298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xmlns="" id="{79BB6706-1FD0-1783-5A11-67EFDFA2C664}"/>
                </a:ext>
              </a:extLst>
            </p:cNvPr>
            <p:cNvCxnSpPr/>
            <p:nvPr/>
          </p:nvCxnSpPr>
          <p:spPr>
            <a:xfrm>
              <a:off x="7450359" y="4670679"/>
              <a:ext cx="50157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xmlns="" id="{FE9A821A-5B7B-B213-8164-2D4F37B50CFF}"/>
                </a:ext>
              </a:extLst>
            </p:cNvPr>
            <p:cNvCxnSpPr/>
            <p:nvPr/>
          </p:nvCxnSpPr>
          <p:spPr>
            <a:xfrm>
              <a:off x="7450359" y="4960239"/>
              <a:ext cx="50157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0EDBF05-A908-98BE-0735-AA86F42DE6A9}"/>
                </a:ext>
              </a:extLst>
            </p:cNvPr>
            <p:cNvSpPr txBox="1"/>
            <p:nvPr/>
          </p:nvSpPr>
          <p:spPr>
            <a:xfrm>
              <a:off x="7904386" y="4521512"/>
              <a:ext cx="156527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S</a:t>
              </a:r>
              <a:r>
                <a:rPr lang="en-ID" sz="1200" dirty="0" err="1"/>
                <a:t>ebanyak</a:t>
              </a:r>
              <a:r>
                <a:rPr lang="en-ID" sz="1200" dirty="0"/>
                <a:t> </a:t>
              </a:r>
              <a:r>
                <a:rPr lang="en-ID" sz="1200" i="1" dirty="0"/>
                <a:t>n</a:t>
              </a:r>
              <a:r>
                <a:rPr lang="en-ID" sz="1200" dirty="0"/>
                <a:t> </a:t>
              </a:r>
              <a:r>
                <a:rPr lang="en-ID" sz="1200" dirty="0" err="1"/>
                <a:t>faktor</a:t>
              </a:r>
              <a:endParaRPr lang="en-ID" sz="1200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70AF726B-AED1-B1C3-DD86-09094F108CC8}"/>
                </a:ext>
              </a:extLst>
            </p:cNvPr>
            <p:cNvSpPr txBox="1"/>
            <p:nvPr/>
          </p:nvSpPr>
          <p:spPr>
            <a:xfrm>
              <a:off x="7896766" y="4826312"/>
              <a:ext cx="156527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/>
                <a:t>S</a:t>
              </a:r>
              <a:r>
                <a:rPr lang="en-ID" sz="1200" dirty="0" err="1"/>
                <a:t>ebanyak</a:t>
              </a:r>
              <a:r>
                <a:rPr lang="en-ID" sz="1200" dirty="0"/>
                <a:t> </a:t>
              </a:r>
              <a:r>
                <a:rPr lang="en-ID" sz="1200" i="1" dirty="0"/>
                <a:t>n</a:t>
              </a:r>
              <a:r>
                <a:rPr lang="en-ID" sz="1200" dirty="0"/>
                <a:t> </a:t>
              </a:r>
              <a:r>
                <a:rPr lang="en-ID" sz="1200" dirty="0" err="1"/>
                <a:t>faktor</a:t>
              </a:r>
              <a:endParaRPr lang="en-ID" sz="12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xmlns="" id="{E643FCA6-A9AE-B5C5-91FE-B53DE116492B}"/>
                    </a:ext>
                  </a:extLst>
                </p:cNvPr>
                <p:cNvSpPr txBox="1"/>
                <p:nvPr/>
              </p:nvSpPr>
              <p:spPr>
                <a:xfrm>
                  <a:off x="4016201" y="5103311"/>
                  <a:ext cx="2735341" cy="71468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ID" i="1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ID" i="1">
                                    <a:latin typeface="Cambria Math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ID" i="1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ctrlPr>
                              <a:rPr lang="en-US" sz="1800" b="0" i="1" smtClean="0"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1800" b="0" i="1" smtClean="0">
                                    <a:latin typeface="Cambria Math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sz="1800" b="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</m:sSup>
                              </m:num>
                              <m:den>
                                <m:sSup>
                                  <m:sSupPr>
                                    <m:ctrlPr>
                                      <a:rPr lang="en-US" sz="1800" b="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p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</m:sSup>
                              </m:den>
                            </m:f>
                          </m:e>
                        </m:d>
                      </m:oMath>
                    </m:oMathPara>
                  </a14:m>
                  <a:endParaRPr lang="en-ID" dirty="0"/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E643FCA6-A9AE-B5C5-91FE-B53DE116492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16201" y="5103311"/>
                  <a:ext cx="2735341" cy="714683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26855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B495410-4380-4613-B237-A36E4D8880B8}"/>
              </a:ext>
            </a:extLst>
          </p:cNvPr>
          <p:cNvSpPr txBox="1"/>
          <p:nvPr/>
        </p:nvSpPr>
        <p:spPr>
          <a:xfrm>
            <a:off x="280795" y="1353738"/>
            <a:ext cx="11058828" cy="2251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en-ID" sz="2400" dirty="0" err="1"/>
              <a:t>Perkalian</a:t>
            </a:r>
            <a:r>
              <a:rPr lang="en-ID" sz="2400" dirty="0"/>
              <a:t> </a:t>
            </a:r>
            <a:r>
              <a:rPr lang="en-ID" sz="2400" dirty="0" err="1"/>
              <a:t>bilangan</a:t>
            </a:r>
            <a:r>
              <a:rPr lang="en-ID" sz="2400" dirty="0"/>
              <a:t> </a:t>
            </a:r>
            <a:r>
              <a:rPr lang="en-ID" sz="2400" dirty="0" err="1"/>
              <a:t>pecahan</a:t>
            </a:r>
            <a:r>
              <a:rPr lang="en-ID" sz="2400" dirty="0"/>
              <a:t> </a:t>
            </a:r>
            <a:r>
              <a:rPr lang="en-ID" sz="2400" dirty="0" err="1"/>
              <a:t>desimal</a:t>
            </a:r>
            <a:r>
              <a:rPr lang="en-ID" sz="2400" dirty="0"/>
              <a:t> </a:t>
            </a:r>
            <a:r>
              <a:rPr lang="en-ID" sz="2400" dirty="0" err="1"/>
              <a:t>dengan</a:t>
            </a:r>
            <a:r>
              <a:rPr lang="en-ID" sz="2400" dirty="0"/>
              <a:t> </a:t>
            </a:r>
            <a:r>
              <a:rPr lang="en-ID" sz="2400" dirty="0" err="1"/>
              <a:t>bilangan</a:t>
            </a:r>
            <a:r>
              <a:rPr lang="en-ID" sz="2400" dirty="0"/>
              <a:t> </a:t>
            </a:r>
            <a:r>
              <a:rPr lang="en-ID" sz="2400" dirty="0" err="1"/>
              <a:t>berpangkat</a:t>
            </a:r>
            <a:r>
              <a:rPr lang="en-ID" sz="2400" dirty="0"/>
              <a:t> </a:t>
            </a:r>
            <a:r>
              <a:rPr lang="en-ID" sz="2400" dirty="0" err="1"/>
              <a:t>dapat</a:t>
            </a:r>
            <a:r>
              <a:rPr lang="en-ID" sz="2400" dirty="0"/>
              <a:t> </a:t>
            </a:r>
            <a:r>
              <a:rPr lang="en-ID" sz="2400" dirty="0" err="1"/>
              <a:t>digunakan</a:t>
            </a:r>
            <a:r>
              <a:rPr lang="en-ID" sz="2400" dirty="0"/>
              <a:t> </a:t>
            </a:r>
            <a:r>
              <a:rPr lang="en-ID" sz="2400" dirty="0" err="1"/>
              <a:t>untuk</a:t>
            </a:r>
            <a:r>
              <a:rPr lang="en-ID" sz="2400" dirty="0"/>
              <a:t> </a:t>
            </a:r>
            <a:r>
              <a:rPr lang="en-ID" sz="2400" dirty="0" err="1"/>
              <a:t>menuliskan</a:t>
            </a:r>
            <a:r>
              <a:rPr lang="en-ID" sz="2400" dirty="0"/>
              <a:t> </a:t>
            </a:r>
            <a:r>
              <a:rPr lang="en-ID" sz="2400" dirty="0" err="1"/>
              <a:t>bilangan</a:t>
            </a:r>
            <a:r>
              <a:rPr lang="en-ID" sz="2400" dirty="0"/>
              <a:t> </a:t>
            </a:r>
            <a:r>
              <a:rPr lang="en-ID" sz="2400" dirty="0" err="1"/>
              <a:t>bulat</a:t>
            </a:r>
            <a:r>
              <a:rPr lang="en-ID" sz="2400" dirty="0"/>
              <a:t> yang </a:t>
            </a:r>
            <a:r>
              <a:rPr lang="en-ID" sz="2400" dirty="0" err="1"/>
              <a:t>bernilai</a:t>
            </a:r>
            <a:r>
              <a:rPr lang="en-ID" sz="2400" dirty="0"/>
              <a:t> sangat </a:t>
            </a:r>
            <a:r>
              <a:rPr lang="en-ID" sz="2400" dirty="0" err="1"/>
              <a:t>besar</a:t>
            </a:r>
            <a:r>
              <a:rPr lang="en-ID" sz="2400" dirty="0"/>
              <a:t> </a:t>
            </a:r>
            <a:r>
              <a:rPr lang="en-ID" sz="2400" dirty="0" err="1"/>
              <a:t>atau</a:t>
            </a:r>
            <a:r>
              <a:rPr lang="en-ID" sz="2400" dirty="0"/>
              <a:t> </a:t>
            </a:r>
            <a:r>
              <a:rPr lang="en-ID" sz="2400" dirty="0" err="1"/>
              <a:t>bilangan</a:t>
            </a:r>
            <a:r>
              <a:rPr lang="en-ID" sz="2400" dirty="0"/>
              <a:t> </a:t>
            </a:r>
            <a:r>
              <a:rPr lang="en-ID" sz="2400" dirty="0" err="1"/>
              <a:t>pecahan</a:t>
            </a:r>
            <a:r>
              <a:rPr lang="en-ID" sz="2400" dirty="0"/>
              <a:t> </a:t>
            </a:r>
            <a:r>
              <a:rPr lang="en-ID" sz="2400" dirty="0" err="1"/>
              <a:t>desimal</a:t>
            </a:r>
            <a:r>
              <a:rPr lang="en-ID" sz="2400" dirty="0"/>
              <a:t> yang </a:t>
            </a:r>
            <a:r>
              <a:rPr lang="en-ID" sz="2400" dirty="0" err="1"/>
              <a:t>bernilai</a:t>
            </a:r>
            <a:r>
              <a:rPr lang="en-ID" sz="2400" dirty="0"/>
              <a:t> sangat </a:t>
            </a:r>
            <a:r>
              <a:rPr lang="en-ID" sz="2400" dirty="0" err="1"/>
              <a:t>kecil</a:t>
            </a:r>
            <a:r>
              <a:rPr lang="en-ID" sz="2400" dirty="0"/>
              <a:t>. </a:t>
            </a:r>
            <a:r>
              <a:rPr lang="en-ID" sz="2400" dirty="0" err="1"/>
              <a:t>Penulisan</a:t>
            </a:r>
            <a:r>
              <a:rPr lang="en-ID" sz="2400" dirty="0"/>
              <a:t> </a:t>
            </a:r>
            <a:r>
              <a:rPr lang="en-ID" sz="2400" dirty="0" err="1"/>
              <a:t>bilangan</a:t>
            </a:r>
            <a:r>
              <a:rPr lang="en-ID" sz="2400" dirty="0"/>
              <a:t> model </a:t>
            </a:r>
            <a:r>
              <a:rPr lang="en-ID" sz="2400" dirty="0" err="1"/>
              <a:t>ini</a:t>
            </a:r>
            <a:r>
              <a:rPr lang="en-ID" sz="2400" dirty="0"/>
              <a:t> </a:t>
            </a:r>
            <a:r>
              <a:rPr lang="en-ID" sz="2400" dirty="0" err="1"/>
              <a:t>dinamakan</a:t>
            </a:r>
            <a:r>
              <a:rPr lang="en-ID" sz="2400" dirty="0"/>
              <a:t> </a:t>
            </a:r>
            <a:r>
              <a:rPr lang="en-ID" sz="2400" dirty="0" err="1"/>
              <a:t>notasi</a:t>
            </a:r>
            <a:r>
              <a:rPr lang="en-ID" sz="2400" dirty="0"/>
              <a:t> </a:t>
            </a:r>
            <a:r>
              <a:rPr lang="en-ID" sz="2400" dirty="0" err="1"/>
              <a:t>ilmiah</a:t>
            </a:r>
            <a:r>
              <a:rPr lang="en-ID" sz="2400" dirty="0"/>
              <a:t>.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Times New Roman" panose="02020603050405020304" pitchFamily="18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1" y="263557"/>
            <a:ext cx="2695140" cy="94040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EAB025C-BF81-45A5-979D-4FE31D6C0098}"/>
              </a:ext>
            </a:extLst>
          </p:cNvPr>
          <p:cNvSpPr txBox="1"/>
          <p:nvPr/>
        </p:nvSpPr>
        <p:spPr>
          <a:xfrm>
            <a:off x="280795" y="555903"/>
            <a:ext cx="28096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Notasi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Ilmiah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EACA21B4-85B5-4068-B8F6-D4F457D3B827}"/>
              </a:ext>
            </a:extLst>
          </p:cNvPr>
          <p:cNvGrpSpPr/>
          <p:nvPr/>
        </p:nvGrpSpPr>
        <p:grpSpPr>
          <a:xfrm>
            <a:off x="2255521" y="3604803"/>
            <a:ext cx="6652260" cy="734499"/>
            <a:chOff x="3849328" y="4527755"/>
            <a:chExt cx="7404305" cy="694648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xmlns="" id="{9E2946F5-0A29-45C8-92A6-7BDE0ED8E1AA}"/>
                </a:ext>
              </a:extLst>
            </p:cNvPr>
            <p:cNvSpPr/>
            <p:nvPr/>
          </p:nvSpPr>
          <p:spPr>
            <a:xfrm>
              <a:off x="3849328" y="4527755"/>
              <a:ext cx="7404305" cy="694648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xmlns="" id="{F5814A7C-7CA1-43B9-8913-9830C434BF63}"/>
                    </a:ext>
                  </a:extLst>
                </p:cNvPr>
                <p:cNvSpPr/>
                <p:nvPr/>
              </p:nvSpPr>
              <p:spPr>
                <a:xfrm>
                  <a:off x="4353040" y="4681778"/>
                  <a:ext cx="6396879" cy="33751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14:m>
                    <m:oMath xmlns:m="http://schemas.openxmlformats.org/officeDocument/2006/math"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400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sz="2400" b="0" i="1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dengan</a:t>
                  </a:r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&lt;10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dan </a:t>
                  </a:r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bilangan</a:t>
                  </a:r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bulat</a:t>
                  </a:r>
                  <a:endPara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F5814A7C-7CA1-43B9-8913-9830C434BF6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53040" y="4681778"/>
                  <a:ext cx="6396879" cy="337519"/>
                </a:xfrm>
                <a:prstGeom prst="rect">
                  <a:avLst/>
                </a:prstGeom>
                <a:blipFill>
                  <a:blip r:embed="rId4"/>
                  <a:stretch>
                    <a:fillRect t="-10526" r="-857" b="-28947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07735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B495410-4380-4613-B237-A36E4D8880B8}"/>
              </a:ext>
            </a:extLst>
          </p:cNvPr>
          <p:cNvSpPr txBox="1"/>
          <p:nvPr/>
        </p:nvSpPr>
        <p:spPr>
          <a:xfrm>
            <a:off x="323849" y="623937"/>
            <a:ext cx="11084379" cy="3913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en-ID" sz="2400" dirty="0" err="1"/>
              <a:t>Aturan</a:t>
            </a:r>
            <a:r>
              <a:rPr lang="en-ID" sz="2400" dirty="0"/>
              <a:t> </a:t>
            </a:r>
            <a:r>
              <a:rPr lang="en-ID" sz="2400" dirty="0" err="1"/>
              <a:t>penulisan</a:t>
            </a:r>
            <a:r>
              <a:rPr lang="en-ID" sz="2400" dirty="0"/>
              <a:t> </a:t>
            </a:r>
            <a:r>
              <a:rPr lang="en-ID" sz="2400" dirty="0" err="1"/>
              <a:t>notasi</a:t>
            </a:r>
            <a:r>
              <a:rPr lang="en-ID" sz="2400" dirty="0"/>
              <a:t> </a:t>
            </a:r>
            <a:r>
              <a:rPr lang="en-ID" sz="2400" dirty="0" err="1"/>
              <a:t>ilmiah</a:t>
            </a:r>
            <a:r>
              <a:rPr lang="en-ID" sz="2400" dirty="0"/>
              <a:t> </a:t>
            </a:r>
            <a:r>
              <a:rPr lang="en-ID" sz="2400" dirty="0" err="1"/>
              <a:t>adalah</a:t>
            </a:r>
            <a:r>
              <a:rPr lang="en-ID" sz="2400" dirty="0"/>
              <a:t> </a:t>
            </a:r>
            <a:r>
              <a:rPr lang="en-ID" sz="2400" dirty="0" err="1"/>
              <a:t>sebagai</a:t>
            </a:r>
            <a:r>
              <a:rPr lang="en-ID" sz="2400" dirty="0"/>
              <a:t> </a:t>
            </a:r>
            <a:r>
              <a:rPr lang="en-ID" sz="2400" dirty="0" err="1"/>
              <a:t>berikut</a:t>
            </a:r>
            <a:r>
              <a:rPr lang="en-ID" sz="2400" dirty="0"/>
              <a:t>. 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ID" sz="2400" dirty="0" err="1"/>
              <a:t>Bilangan</a:t>
            </a:r>
            <a:r>
              <a:rPr lang="en-ID" sz="2400" dirty="0"/>
              <a:t> </a:t>
            </a:r>
            <a:r>
              <a:rPr lang="en-ID" sz="2400" dirty="0" err="1"/>
              <a:t>pokok</a:t>
            </a:r>
            <a:r>
              <a:rPr lang="en-ID" sz="2400" dirty="0"/>
              <a:t> (basis) </a:t>
            </a:r>
            <a:r>
              <a:rPr lang="en-ID" sz="2400" dirty="0" err="1"/>
              <a:t>dari</a:t>
            </a:r>
            <a:r>
              <a:rPr lang="en-ID" sz="2400" dirty="0"/>
              <a:t> </a:t>
            </a:r>
            <a:r>
              <a:rPr lang="en-ID" sz="2400" dirty="0" err="1"/>
              <a:t>bilangan</a:t>
            </a:r>
            <a:r>
              <a:rPr lang="en-ID" sz="2400" dirty="0"/>
              <a:t> </a:t>
            </a:r>
            <a:r>
              <a:rPr lang="en-ID" sz="2400" dirty="0" err="1"/>
              <a:t>berpangkat</a:t>
            </a:r>
            <a:r>
              <a:rPr lang="en-ID" sz="2400" dirty="0"/>
              <a:t> </a:t>
            </a:r>
            <a:r>
              <a:rPr lang="en-ID" sz="2400" dirty="0" err="1"/>
              <a:t>harus</a:t>
            </a:r>
            <a:r>
              <a:rPr lang="en-ID" sz="2400" dirty="0"/>
              <a:t> 10.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ID" sz="2400" dirty="0" err="1"/>
              <a:t>Pangkat</a:t>
            </a:r>
            <a:r>
              <a:rPr lang="en-ID" sz="2400" dirty="0"/>
              <a:t> (</a:t>
            </a:r>
            <a:r>
              <a:rPr lang="en-ID" sz="2400" dirty="0" err="1"/>
              <a:t>eksponen</a:t>
            </a:r>
            <a:r>
              <a:rPr lang="en-ID" sz="2400" dirty="0"/>
              <a:t>) </a:t>
            </a:r>
            <a:r>
              <a:rPr lang="en-ID" sz="2400" dirty="0" err="1"/>
              <a:t>dari</a:t>
            </a:r>
            <a:r>
              <a:rPr lang="en-ID" sz="2400" dirty="0"/>
              <a:t> </a:t>
            </a:r>
            <a:r>
              <a:rPr lang="en-ID" sz="2400" dirty="0" err="1"/>
              <a:t>bilangan</a:t>
            </a:r>
            <a:r>
              <a:rPr lang="en-ID" sz="2400" dirty="0"/>
              <a:t> </a:t>
            </a:r>
            <a:r>
              <a:rPr lang="en-ID" sz="2400" dirty="0" err="1"/>
              <a:t>berpangkat</a:t>
            </a:r>
            <a:r>
              <a:rPr lang="en-ID" sz="2400" dirty="0"/>
              <a:t> </a:t>
            </a:r>
            <a:r>
              <a:rPr lang="en-ID" sz="2400" i="1" dirty="0"/>
              <a:t>n</a:t>
            </a:r>
            <a:r>
              <a:rPr lang="en-ID" sz="2400" dirty="0"/>
              <a:t> </a:t>
            </a:r>
            <a:r>
              <a:rPr lang="en-ID" sz="2400" dirty="0" err="1"/>
              <a:t>harus</a:t>
            </a:r>
            <a:r>
              <a:rPr lang="en-ID" sz="2400" dirty="0"/>
              <a:t> </a:t>
            </a:r>
            <a:r>
              <a:rPr lang="en-ID" sz="2400" dirty="0" err="1"/>
              <a:t>berupa</a:t>
            </a:r>
            <a:r>
              <a:rPr lang="en-ID" sz="2400" dirty="0"/>
              <a:t> </a:t>
            </a:r>
            <a:r>
              <a:rPr lang="en-ID" sz="2400" dirty="0" err="1"/>
              <a:t>bilangan</a:t>
            </a:r>
            <a:r>
              <a:rPr lang="en-ID" sz="2400" dirty="0"/>
              <a:t> </a:t>
            </a:r>
            <a:r>
              <a:rPr lang="en-ID" sz="2400" dirty="0" err="1"/>
              <a:t>bulat</a:t>
            </a:r>
            <a:r>
              <a:rPr lang="en-ID" sz="2400" dirty="0"/>
              <a:t> (</a:t>
            </a:r>
            <a:r>
              <a:rPr lang="en-ID" sz="2400" dirty="0" err="1"/>
              <a:t>bisa</a:t>
            </a:r>
            <a:r>
              <a:rPr lang="en-ID" sz="2400" dirty="0"/>
              <a:t> </a:t>
            </a:r>
            <a:r>
              <a:rPr lang="en-ID" sz="2400" dirty="0" err="1"/>
              <a:t>positif</a:t>
            </a:r>
            <a:r>
              <a:rPr lang="en-ID" sz="2400" dirty="0"/>
              <a:t> </a:t>
            </a:r>
            <a:r>
              <a:rPr lang="en-ID" sz="2400" dirty="0" err="1"/>
              <a:t>atau</a:t>
            </a:r>
            <a:r>
              <a:rPr lang="en-ID" sz="2400" dirty="0"/>
              <a:t> </a:t>
            </a:r>
            <a:r>
              <a:rPr lang="en-ID" sz="2400" dirty="0" err="1"/>
              <a:t>negatif</a:t>
            </a:r>
            <a:r>
              <a:rPr lang="en-ID" sz="2400" dirty="0"/>
              <a:t>) </a:t>
            </a:r>
            <a:r>
              <a:rPr lang="en-ID" sz="2400" dirty="0" err="1"/>
              <a:t>bukan</a:t>
            </a:r>
            <a:r>
              <a:rPr lang="en-ID" sz="2400" dirty="0"/>
              <a:t> nol.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ID" sz="2400" dirty="0"/>
              <a:t>Nilai </a:t>
            </a:r>
            <a:r>
              <a:rPr lang="en-ID" sz="2400" dirty="0" err="1"/>
              <a:t>dari</a:t>
            </a:r>
            <a:r>
              <a:rPr lang="en-ID" sz="2400" dirty="0"/>
              <a:t> </a:t>
            </a:r>
            <a:r>
              <a:rPr lang="en-ID" sz="2400" dirty="0" err="1"/>
              <a:t>faktor</a:t>
            </a:r>
            <a:r>
              <a:rPr lang="en-ID" sz="2400" dirty="0"/>
              <a:t> </a:t>
            </a:r>
            <a:r>
              <a:rPr lang="en-ID" sz="2400" dirty="0" err="1"/>
              <a:t>pengali</a:t>
            </a:r>
            <a:r>
              <a:rPr lang="en-ID" sz="2400" dirty="0"/>
              <a:t> (</a:t>
            </a:r>
            <a:r>
              <a:rPr lang="en-ID" sz="2400" i="1" dirty="0"/>
              <a:t>a</a:t>
            </a:r>
            <a:r>
              <a:rPr lang="en-ID" sz="2400" dirty="0"/>
              <a:t>) </a:t>
            </a:r>
            <a:r>
              <a:rPr lang="en-ID" sz="2400" dirty="0" err="1"/>
              <a:t>lebih</a:t>
            </a:r>
            <a:r>
              <a:rPr lang="en-ID" sz="2400" dirty="0"/>
              <a:t> </a:t>
            </a:r>
            <a:r>
              <a:rPr lang="en-ID" sz="2400" dirty="0" err="1"/>
              <a:t>besar</a:t>
            </a:r>
            <a:r>
              <a:rPr lang="en-ID" sz="2400" dirty="0"/>
              <a:t> </a:t>
            </a:r>
            <a:r>
              <a:rPr lang="en-ID" sz="2400" dirty="0" err="1"/>
              <a:t>dari</a:t>
            </a:r>
            <a:r>
              <a:rPr lang="en-ID" sz="2400" dirty="0"/>
              <a:t> </a:t>
            </a:r>
            <a:r>
              <a:rPr lang="en-ID" sz="2400" dirty="0" err="1"/>
              <a:t>atau</a:t>
            </a:r>
            <a:r>
              <a:rPr lang="en-ID" sz="2400" dirty="0"/>
              <a:t> </a:t>
            </a:r>
            <a:r>
              <a:rPr lang="en-ID" sz="2400" dirty="0" err="1"/>
              <a:t>sama</a:t>
            </a:r>
            <a:r>
              <a:rPr lang="en-ID" sz="2400" dirty="0"/>
              <a:t> </a:t>
            </a:r>
            <a:r>
              <a:rPr lang="en-ID" sz="2400" dirty="0" err="1"/>
              <a:t>dengan</a:t>
            </a:r>
            <a:r>
              <a:rPr lang="en-ID" sz="2400" dirty="0"/>
              <a:t> 1, </a:t>
            </a:r>
            <a:r>
              <a:rPr lang="en-ID" sz="2400" dirty="0" err="1"/>
              <a:t>tetapi</a:t>
            </a:r>
            <a:r>
              <a:rPr lang="en-ID" sz="2400" dirty="0"/>
              <a:t> </a:t>
            </a:r>
            <a:r>
              <a:rPr lang="en-ID" sz="2400" dirty="0" err="1"/>
              <a:t>harus</a:t>
            </a:r>
            <a:r>
              <a:rPr lang="en-ID" sz="2400" dirty="0"/>
              <a:t> </a:t>
            </a:r>
            <a:r>
              <a:rPr lang="en-ID" sz="2400" dirty="0" err="1"/>
              <a:t>lebih</a:t>
            </a:r>
            <a:r>
              <a:rPr lang="en-ID" sz="2400" dirty="0"/>
              <a:t> </a:t>
            </a:r>
            <a:r>
              <a:rPr lang="en-ID" sz="2400" dirty="0" err="1"/>
              <a:t>kecil</a:t>
            </a:r>
            <a:r>
              <a:rPr lang="en-ID" sz="2400" dirty="0"/>
              <a:t> </a:t>
            </a:r>
            <a:r>
              <a:rPr lang="en-ID" sz="2400" dirty="0" err="1"/>
              <a:t>dari</a:t>
            </a:r>
            <a:r>
              <a:rPr lang="en-ID" sz="2400" dirty="0"/>
              <a:t> 10.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ID" sz="2400" dirty="0" err="1"/>
              <a:t>Faktor</a:t>
            </a:r>
            <a:r>
              <a:rPr lang="en-ID" sz="2400" dirty="0"/>
              <a:t> </a:t>
            </a:r>
            <a:r>
              <a:rPr lang="en-ID" sz="2400" dirty="0" err="1"/>
              <a:t>pengali</a:t>
            </a:r>
            <a:r>
              <a:rPr lang="en-ID" sz="2400" dirty="0"/>
              <a:t> (</a:t>
            </a:r>
            <a:r>
              <a:rPr lang="en-ID" sz="2400" i="1" dirty="0"/>
              <a:t>a</a:t>
            </a:r>
            <a:r>
              <a:rPr lang="en-ID" sz="2400" dirty="0"/>
              <a:t>) </a:t>
            </a:r>
            <a:r>
              <a:rPr lang="en-ID" sz="2400" dirty="0" err="1"/>
              <a:t>dapat</a:t>
            </a:r>
            <a:r>
              <a:rPr lang="en-ID" sz="2400" dirty="0"/>
              <a:t> </a:t>
            </a:r>
            <a:r>
              <a:rPr lang="en-ID" sz="2400" dirty="0" err="1"/>
              <a:t>berupa</a:t>
            </a:r>
            <a:r>
              <a:rPr lang="en-ID" sz="2400" dirty="0"/>
              <a:t> </a:t>
            </a:r>
            <a:r>
              <a:rPr lang="en-ID" sz="2400" dirty="0" err="1"/>
              <a:t>bilangan</a:t>
            </a:r>
            <a:r>
              <a:rPr lang="en-ID" sz="2400" dirty="0"/>
              <a:t> </a:t>
            </a:r>
            <a:r>
              <a:rPr lang="en-ID" sz="2400" dirty="0" err="1"/>
              <a:t>bulat</a:t>
            </a:r>
            <a:r>
              <a:rPr lang="en-ID" sz="2400" dirty="0"/>
              <a:t> </a:t>
            </a:r>
            <a:r>
              <a:rPr lang="en-ID" sz="2400" dirty="0" err="1"/>
              <a:t>positif</a:t>
            </a:r>
            <a:r>
              <a:rPr lang="en-ID" sz="2400" dirty="0"/>
              <a:t> </a:t>
            </a:r>
            <a:r>
              <a:rPr lang="en-ID" sz="2400" dirty="0" err="1"/>
              <a:t>atau</a:t>
            </a:r>
            <a:r>
              <a:rPr lang="en-ID" sz="2400" dirty="0"/>
              <a:t> </a:t>
            </a:r>
            <a:r>
              <a:rPr lang="en-ID" sz="2400" dirty="0" err="1"/>
              <a:t>pecahan</a:t>
            </a:r>
            <a:r>
              <a:rPr lang="en-ID" sz="2400" dirty="0"/>
              <a:t> </a:t>
            </a:r>
            <a:r>
              <a:rPr lang="en-ID" sz="2400" dirty="0" err="1"/>
              <a:t>desimal</a:t>
            </a:r>
            <a:r>
              <a:rPr lang="en-ID" sz="2400" dirty="0"/>
              <a:t>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4463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agonal Stripe 14">
            <a:extLst>
              <a:ext uri="{FF2B5EF4-FFF2-40B4-BE49-F238E27FC236}">
                <a16:creationId xmlns:a16="http://schemas.microsoft.com/office/drawing/2014/main" xmlns="" id="{BD0A30BA-2ECA-44DC-96DA-9FF49C5214FA}"/>
              </a:ext>
            </a:extLst>
          </p:cNvPr>
          <p:cNvSpPr/>
          <p:nvPr/>
        </p:nvSpPr>
        <p:spPr>
          <a:xfrm>
            <a:off x="452487" y="548331"/>
            <a:ext cx="1055802" cy="1092790"/>
          </a:xfrm>
          <a:prstGeom prst="diagStrip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ACE2C210-0931-463C-8182-E30EBBAE1EFC}"/>
              </a:ext>
            </a:extLst>
          </p:cNvPr>
          <p:cNvGrpSpPr/>
          <p:nvPr/>
        </p:nvGrpSpPr>
        <p:grpSpPr>
          <a:xfrm>
            <a:off x="452487" y="270078"/>
            <a:ext cx="8896027" cy="954107"/>
            <a:chOff x="23219" y="240581"/>
            <a:chExt cx="7608801" cy="95410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9FBE807D-E9D3-4BC6-8CEE-42450EE18DE5}"/>
                </a:ext>
              </a:extLst>
            </p:cNvPr>
            <p:cNvSpPr txBox="1"/>
            <p:nvPr/>
          </p:nvSpPr>
          <p:spPr>
            <a:xfrm>
              <a:off x="860195" y="240581"/>
              <a:ext cx="6771825" cy="95410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Pembulatan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dan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Penaksiran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pada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Bilangan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Rasional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endParaRPr>
            </a:p>
          </p:txBody>
        </p:sp>
        <p:sp>
          <p:nvSpPr>
            <p:cNvPr id="4" name="Flowchart: Delay 3">
              <a:extLst>
                <a:ext uri="{FF2B5EF4-FFF2-40B4-BE49-F238E27FC236}">
                  <a16:creationId xmlns:a16="http://schemas.microsoft.com/office/drawing/2014/main" xmlns="" id="{49CC3B85-BBF4-4902-9108-F22D2CE0EED2}"/>
                </a:ext>
              </a:extLst>
            </p:cNvPr>
            <p:cNvSpPr/>
            <p:nvPr/>
          </p:nvSpPr>
          <p:spPr>
            <a:xfrm>
              <a:off x="23219" y="350343"/>
              <a:ext cx="886119" cy="697584"/>
            </a:xfrm>
            <a:prstGeom prst="flowChartDelay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 panose="020B0604020202020204" pitchFamily="34" charset="0"/>
                </a:rPr>
                <a:t>G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A107BCA2-70F5-43A8-A02D-C505871ADF6C}"/>
              </a:ext>
            </a:extLst>
          </p:cNvPr>
          <p:cNvGrpSpPr/>
          <p:nvPr/>
        </p:nvGrpSpPr>
        <p:grpSpPr>
          <a:xfrm>
            <a:off x="740334" y="1337633"/>
            <a:ext cx="4918687" cy="999041"/>
            <a:chOff x="469814" y="259078"/>
            <a:chExt cx="1726786" cy="999041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xmlns="" id="{713EB16A-0C4E-48F5-A649-512210C10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1676885" cy="999041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FBE52945-BDF4-4E44-8388-DB7B80D6D61F}"/>
                </a:ext>
              </a:extLst>
            </p:cNvPr>
            <p:cNvSpPr txBox="1"/>
            <p:nvPr/>
          </p:nvSpPr>
          <p:spPr>
            <a:xfrm>
              <a:off x="554089" y="579797"/>
              <a:ext cx="164251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57200" marR="0" lvl="0" indent="-4572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Aturan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Pembulatan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Bilangan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366BDC72-4679-4F85-B654-08A8EC9E21B6}"/>
              </a:ext>
            </a:extLst>
          </p:cNvPr>
          <p:cNvSpPr txBox="1"/>
          <p:nvPr/>
        </p:nvSpPr>
        <p:spPr>
          <a:xfrm>
            <a:off x="740334" y="2250122"/>
            <a:ext cx="10885609" cy="3913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en-ID" sz="2400" dirty="0"/>
              <a:t>Hal yang </a:t>
            </a:r>
            <a:r>
              <a:rPr lang="en-ID" sz="2400" dirty="0" err="1"/>
              <a:t>menentukan</a:t>
            </a:r>
            <a:r>
              <a:rPr lang="en-ID" sz="2400" dirty="0"/>
              <a:t> </a:t>
            </a:r>
            <a:r>
              <a:rPr lang="en-ID" sz="2400" dirty="0" err="1"/>
              <a:t>dalam</a:t>
            </a:r>
            <a:r>
              <a:rPr lang="en-ID" sz="2400" dirty="0"/>
              <a:t> </a:t>
            </a:r>
            <a:r>
              <a:rPr lang="en-ID" sz="2400" dirty="0" err="1"/>
              <a:t>pembulatan</a:t>
            </a:r>
            <a:r>
              <a:rPr lang="en-ID" sz="2400" dirty="0"/>
              <a:t> </a:t>
            </a:r>
            <a:r>
              <a:rPr lang="en-ID" sz="2400" dirty="0" err="1"/>
              <a:t>adalah</a:t>
            </a:r>
            <a:r>
              <a:rPr lang="en-ID" sz="2400" dirty="0"/>
              <a:t> </a:t>
            </a:r>
            <a:r>
              <a:rPr lang="en-ID" sz="2400" dirty="0" err="1"/>
              <a:t>angka</a:t>
            </a:r>
            <a:r>
              <a:rPr lang="en-ID" sz="2400" dirty="0"/>
              <a:t> di </a:t>
            </a:r>
            <a:r>
              <a:rPr lang="en-ID" sz="2400" dirty="0" err="1"/>
              <a:t>kanan</a:t>
            </a:r>
            <a:r>
              <a:rPr lang="en-ID" sz="2400" dirty="0"/>
              <a:t> </a:t>
            </a:r>
            <a:r>
              <a:rPr lang="en-ID" sz="2400" dirty="0" err="1"/>
              <a:t>nilai</a:t>
            </a:r>
            <a:r>
              <a:rPr lang="en-ID" sz="2400" dirty="0"/>
              <a:t> </a:t>
            </a:r>
            <a:r>
              <a:rPr lang="en-ID" sz="2400" dirty="0" err="1"/>
              <a:t>tempat</a:t>
            </a:r>
            <a:r>
              <a:rPr lang="en-ID" sz="2400" dirty="0"/>
              <a:t> yang </a:t>
            </a:r>
            <a:r>
              <a:rPr lang="en-ID" sz="2400" dirty="0" err="1"/>
              <a:t>ingin</a:t>
            </a:r>
            <a:r>
              <a:rPr lang="en-ID" sz="2400" dirty="0"/>
              <a:t> </a:t>
            </a:r>
            <a:r>
              <a:rPr lang="en-ID" sz="2400" dirty="0" err="1"/>
              <a:t>dibulatkan</a:t>
            </a:r>
            <a:r>
              <a:rPr lang="en-ID" sz="2400" dirty="0"/>
              <a:t>.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ID" sz="2400" dirty="0"/>
              <a:t>Jika </a:t>
            </a:r>
            <a:r>
              <a:rPr lang="en-ID" sz="2400" dirty="0" err="1"/>
              <a:t>angka</a:t>
            </a:r>
            <a:r>
              <a:rPr lang="en-ID" sz="2400" dirty="0"/>
              <a:t> </a:t>
            </a:r>
            <a:r>
              <a:rPr lang="en-ID" sz="2400" dirty="0" err="1"/>
              <a:t>tersebut</a:t>
            </a:r>
            <a:r>
              <a:rPr lang="en-ID" sz="2400" dirty="0"/>
              <a:t> </a:t>
            </a:r>
            <a:r>
              <a:rPr lang="en-ID" sz="2400" dirty="0" err="1"/>
              <a:t>kurang</a:t>
            </a:r>
            <a:r>
              <a:rPr lang="en-ID" sz="2400" dirty="0"/>
              <a:t> </a:t>
            </a:r>
            <a:r>
              <a:rPr lang="en-ID" sz="2400" dirty="0" err="1"/>
              <a:t>dari</a:t>
            </a:r>
            <a:r>
              <a:rPr lang="en-ID" sz="2400" dirty="0"/>
              <a:t> 5 (0, 1, 2, 3, </a:t>
            </a:r>
            <a:r>
              <a:rPr lang="en-ID" sz="2400" dirty="0" err="1"/>
              <a:t>atau</a:t>
            </a:r>
            <a:r>
              <a:rPr lang="en-ID" sz="2400" dirty="0"/>
              <a:t> 4), </a:t>
            </a:r>
            <a:r>
              <a:rPr lang="en-ID" sz="2400" dirty="0" err="1"/>
              <a:t>maka</a:t>
            </a:r>
            <a:r>
              <a:rPr lang="en-ID" sz="2400" dirty="0"/>
              <a:t> </a:t>
            </a:r>
            <a:r>
              <a:rPr lang="en-ID" sz="2400" dirty="0" err="1"/>
              <a:t>dari</a:t>
            </a:r>
            <a:r>
              <a:rPr lang="en-ID" sz="2400" dirty="0"/>
              <a:t> </a:t>
            </a:r>
            <a:r>
              <a:rPr lang="en-ID" sz="2400" dirty="0" err="1"/>
              <a:t>angka</a:t>
            </a:r>
            <a:r>
              <a:rPr lang="en-ID" sz="2400" dirty="0"/>
              <a:t> </a:t>
            </a:r>
            <a:r>
              <a:rPr lang="en-ID" sz="2400" dirty="0" err="1"/>
              <a:t>tersebut</a:t>
            </a:r>
            <a:r>
              <a:rPr lang="en-ID" sz="2400" dirty="0"/>
              <a:t> </a:t>
            </a:r>
            <a:r>
              <a:rPr lang="en-ID" sz="2400" dirty="0" err="1"/>
              <a:t>ke</a:t>
            </a:r>
            <a:r>
              <a:rPr lang="en-ID" sz="2400" dirty="0"/>
              <a:t> </a:t>
            </a:r>
            <a:r>
              <a:rPr lang="en-ID" sz="2400" dirty="0" err="1"/>
              <a:t>kanan</a:t>
            </a:r>
            <a:r>
              <a:rPr lang="en-ID" sz="2400" dirty="0"/>
              <a:t> </a:t>
            </a:r>
            <a:r>
              <a:rPr lang="en-ID" sz="2400" dirty="0" err="1"/>
              <a:t>diganti</a:t>
            </a:r>
            <a:r>
              <a:rPr lang="en-ID" sz="2400" dirty="0"/>
              <a:t> </a:t>
            </a:r>
            <a:r>
              <a:rPr lang="en-ID" sz="2400" dirty="0" err="1"/>
              <a:t>angka</a:t>
            </a:r>
            <a:r>
              <a:rPr lang="en-ID" sz="2400" dirty="0"/>
              <a:t> nol.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lphaLcPeriod"/>
              <a:defRPr/>
            </a:pPr>
            <a:r>
              <a:rPr lang="en-ID" sz="2400" dirty="0"/>
              <a:t>Jika </a:t>
            </a:r>
            <a:r>
              <a:rPr lang="en-ID" sz="2400" dirty="0" err="1"/>
              <a:t>angka</a:t>
            </a:r>
            <a:r>
              <a:rPr lang="en-ID" sz="2400" dirty="0"/>
              <a:t> </a:t>
            </a:r>
            <a:r>
              <a:rPr lang="en-ID" sz="2400" dirty="0" err="1"/>
              <a:t>tersebut</a:t>
            </a:r>
            <a:r>
              <a:rPr lang="en-ID" sz="2400" dirty="0"/>
              <a:t> </a:t>
            </a:r>
            <a:r>
              <a:rPr lang="en-ID" sz="2400" dirty="0" err="1"/>
              <a:t>lebih</a:t>
            </a:r>
            <a:r>
              <a:rPr lang="en-ID" sz="2400" dirty="0"/>
              <a:t> </a:t>
            </a:r>
            <a:r>
              <a:rPr lang="en-ID" sz="2400" dirty="0" err="1"/>
              <a:t>dari</a:t>
            </a:r>
            <a:r>
              <a:rPr lang="en-ID" sz="2400" dirty="0"/>
              <a:t> </a:t>
            </a:r>
            <a:r>
              <a:rPr lang="en-ID" sz="2400" dirty="0" err="1"/>
              <a:t>atau</a:t>
            </a:r>
            <a:r>
              <a:rPr lang="en-ID" sz="2400" dirty="0"/>
              <a:t> </a:t>
            </a:r>
            <a:r>
              <a:rPr lang="en-ID" sz="2400" dirty="0" err="1"/>
              <a:t>sama</a:t>
            </a:r>
            <a:r>
              <a:rPr lang="en-ID" sz="2400" dirty="0"/>
              <a:t> </a:t>
            </a:r>
            <a:r>
              <a:rPr lang="en-ID" sz="2400" dirty="0" err="1"/>
              <a:t>dengan</a:t>
            </a:r>
            <a:r>
              <a:rPr lang="en-ID" sz="2400" dirty="0"/>
              <a:t> 5 (5, 6, 7, 8, </a:t>
            </a:r>
            <a:r>
              <a:rPr lang="en-ID" sz="2400" dirty="0" err="1"/>
              <a:t>atau</a:t>
            </a:r>
            <a:r>
              <a:rPr lang="en-ID" sz="2400" dirty="0"/>
              <a:t> 9), </a:t>
            </a:r>
            <a:r>
              <a:rPr lang="en-ID" sz="2400" dirty="0" err="1"/>
              <a:t>maka</a:t>
            </a:r>
            <a:r>
              <a:rPr lang="en-ID" sz="2400" dirty="0"/>
              <a:t> </a:t>
            </a:r>
            <a:r>
              <a:rPr lang="en-ID" sz="2400" dirty="0" err="1"/>
              <a:t>angka</a:t>
            </a:r>
            <a:r>
              <a:rPr lang="en-ID" sz="2400" dirty="0"/>
              <a:t> pada </a:t>
            </a:r>
            <a:r>
              <a:rPr lang="en-ID" sz="2400" dirty="0" err="1"/>
              <a:t>nilai</a:t>
            </a:r>
            <a:r>
              <a:rPr lang="en-ID" sz="2400" dirty="0"/>
              <a:t> </a:t>
            </a:r>
            <a:r>
              <a:rPr lang="en-ID" sz="2400" dirty="0" err="1"/>
              <a:t>tempat</a:t>
            </a:r>
            <a:r>
              <a:rPr lang="en-ID" sz="2400" dirty="0"/>
              <a:t> yang </a:t>
            </a:r>
            <a:r>
              <a:rPr lang="en-ID" sz="2400" dirty="0" err="1"/>
              <a:t>ingin</a:t>
            </a:r>
            <a:r>
              <a:rPr lang="en-ID" sz="2400" dirty="0"/>
              <a:t> </a:t>
            </a:r>
            <a:r>
              <a:rPr lang="en-ID" sz="2400" dirty="0" err="1"/>
              <a:t>dibulatkan</a:t>
            </a:r>
            <a:r>
              <a:rPr lang="en-ID" sz="2400" dirty="0"/>
              <a:t> </a:t>
            </a:r>
            <a:r>
              <a:rPr lang="en-ID" sz="2400" dirty="0" err="1"/>
              <a:t>bertambah</a:t>
            </a:r>
            <a:r>
              <a:rPr lang="en-ID" sz="2400" dirty="0"/>
              <a:t> 1 dan </a:t>
            </a:r>
            <a:r>
              <a:rPr lang="en-ID" sz="2400" dirty="0" err="1"/>
              <a:t>angka</a:t>
            </a:r>
            <a:r>
              <a:rPr lang="en-ID" sz="2400" dirty="0"/>
              <a:t> di </a:t>
            </a:r>
            <a:r>
              <a:rPr lang="en-ID" sz="2400" dirty="0" err="1"/>
              <a:t>kanannya</a:t>
            </a:r>
            <a:r>
              <a:rPr lang="en-ID" sz="2400" dirty="0"/>
              <a:t> </a:t>
            </a:r>
            <a:r>
              <a:rPr lang="en-ID" sz="2400" dirty="0" err="1"/>
              <a:t>diganti</a:t>
            </a:r>
            <a:r>
              <a:rPr lang="en-ID" sz="2400" dirty="0"/>
              <a:t> </a:t>
            </a:r>
            <a:r>
              <a:rPr lang="en-ID" sz="2400" dirty="0" err="1"/>
              <a:t>angka</a:t>
            </a:r>
            <a:r>
              <a:rPr lang="en-ID" sz="2400" dirty="0"/>
              <a:t> nol.</a:t>
            </a:r>
          </a:p>
        </p:txBody>
      </p:sp>
    </p:spTree>
    <p:extLst>
      <p:ext uri="{BB962C8B-B14F-4D97-AF65-F5344CB8AC3E}">
        <p14:creationId xmlns:p14="http://schemas.microsoft.com/office/powerpoint/2010/main" val="235377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2" y="259887"/>
            <a:ext cx="6345118" cy="97455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EAB025C-BF81-45A5-979D-4FE31D6C0098}"/>
              </a:ext>
            </a:extLst>
          </p:cNvPr>
          <p:cNvSpPr txBox="1"/>
          <p:nvPr/>
        </p:nvSpPr>
        <p:spPr>
          <a:xfrm>
            <a:off x="584939" y="574143"/>
            <a:ext cx="55110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2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Menaksir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Hasil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Operasi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Hitung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Bilangan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C8D799C-A334-4FC6-B4FD-BEBF5AD12CF4}"/>
              </a:ext>
            </a:extLst>
          </p:cNvPr>
          <p:cNvSpPr txBox="1"/>
          <p:nvPr/>
        </p:nvSpPr>
        <p:spPr>
          <a:xfrm>
            <a:off x="282681" y="1350064"/>
            <a:ext cx="11136167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sz="2400" dirty="0" err="1"/>
              <a:t>Penaksiran</a:t>
            </a:r>
            <a:r>
              <a:rPr lang="en-ID" sz="2400" dirty="0"/>
              <a:t> </a:t>
            </a:r>
            <a:r>
              <a:rPr lang="en-ID" sz="2400" dirty="0" err="1"/>
              <a:t>hasil</a:t>
            </a:r>
            <a:r>
              <a:rPr lang="en-ID" sz="2400" dirty="0"/>
              <a:t> </a:t>
            </a:r>
            <a:r>
              <a:rPr lang="en-ID" sz="2400" dirty="0" err="1"/>
              <a:t>operasi</a:t>
            </a:r>
            <a:r>
              <a:rPr lang="en-ID" sz="2400" dirty="0"/>
              <a:t> </a:t>
            </a:r>
            <a:r>
              <a:rPr lang="en-ID" sz="2400" dirty="0" err="1"/>
              <a:t>hitung</a:t>
            </a:r>
            <a:r>
              <a:rPr lang="en-ID" sz="2400" dirty="0"/>
              <a:t> </a:t>
            </a:r>
            <a:r>
              <a:rPr lang="en-ID" sz="2400" dirty="0" err="1"/>
              <a:t>adalah</a:t>
            </a:r>
            <a:r>
              <a:rPr lang="en-ID" sz="2400" dirty="0"/>
              <a:t> </a:t>
            </a:r>
            <a:r>
              <a:rPr lang="en-ID" sz="2400" dirty="0" err="1"/>
              <a:t>perkiraan</a:t>
            </a:r>
            <a:r>
              <a:rPr lang="en-ID" sz="2400" dirty="0"/>
              <a:t> </a:t>
            </a:r>
            <a:r>
              <a:rPr lang="en-ID" sz="2400" dirty="0" err="1"/>
              <a:t>nilai</a:t>
            </a:r>
            <a:r>
              <a:rPr lang="en-ID" sz="2400" dirty="0"/>
              <a:t> </a:t>
            </a:r>
            <a:r>
              <a:rPr lang="en-ID" sz="2400" dirty="0" err="1"/>
              <a:t>terdekat</a:t>
            </a:r>
            <a:r>
              <a:rPr lang="en-ID" sz="2400" dirty="0"/>
              <a:t> </a:t>
            </a:r>
            <a:r>
              <a:rPr lang="en-ID" sz="2400" dirty="0" err="1"/>
              <a:t>dari</a:t>
            </a:r>
            <a:r>
              <a:rPr lang="en-ID" sz="2400" dirty="0"/>
              <a:t> </a:t>
            </a:r>
            <a:r>
              <a:rPr lang="en-ID" sz="2400" dirty="0" err="1"/>
              <a:t>hasil</a:t>
            </a:r>
            <a:r>
              <a:rPr lang="en-ID" sz="2400" dirty="0"/>
              <a:t> </a:t>
            </a:r>
            <a:r>
              <a:rPr lang="en-ID" sz="2400" dirty="0" err="1"/>
              <a:t>suatu</a:t>
            </a:r>
            <a:r>
              <a:rPr lang="en-ID" sz="2400" dirty="0"/>
              <a:t> </a:t>
            </a:r>
            <a:r>
              <a:rPr lang="en-ID" sz="2400" dirty="0" err="1"/>
              <a:t>operasi</a:t>
            </a:r>
            <a:r>
              <a:rPr lang="en-ID" sz="2400" dirty="0"/>
              <a:t> </a:t>
            </a:r>
            <a:r>
              <a:rPr lang="en-ID" sz="2400" dirty="0" err="1"/>
              <a:t>hitung</a:t>
            </a:r>
            <a:r>
              <a:rPr lang="en-ID" sz="2400" dirty="0"/>
              <a:t>. </a:t>
            </a:r>
            <a:r>
              <a:rPr lang="en-ID" sz="2400" dirty="0" err="1"/>
              <a:t>Untuk</a:t>
            </a:r>
            <a:r>
              <a:rPr lang="en-ID" sz="2400" dirty="0"/>
              <a:t> </a:t>
            </a:r>
            <a:r>
              <a:rPr lang="en-ID" sz="2400" dirty="0" err="1"/>
              <a:t>menaksir</a:t>
            </a:r>
            <a:r>
              <a:rPr lang="en-ID" sz="2400" dirty="0"/>
              <a:t> </a:t>
            </a:r>
            <a:r>
              <a:rPr lang="en-ID" sz="2400" dirty="0" err="1"/>
              <a:t>hasil</a:t>
            </a:r>
            <a:r>
              <a:rPr lang="en-ID" sz="2400" dirty="0"/>
              <a:t> </a:t>
            </a:r>
            <a:r>
              <a:rPr lang="en-ID" sz="2400" dirty="0" err="1"/>
              <a:t>operasi</a:t>
            </a:r>
            <a:r>
              <a:rPr lang="en-ID" sz="2400" dirty="0"/>
              <a:t> </a:t>
            </a:r>
            <a:r>
              <a:rPr lang="en-ID" sz="2400" dirty="0" err="1"/>
              <a:t>hitung</a:t>
            </a:r>
            <a:r>
              <a:rPr lang="en-ID" sz="2400" dirty="0"/>
              <a:t>, </a:t>
            </a:r>
            <a:r>
              <a:rPr lang="en-ID" sz="2400" dirty="0" err="1"/>
              <a:t>setiap</a:t>
            </a:r>
            <a:r>
              <a:rPr lang="en-ID" sz="2400" dirty="0"/>
              <a:t> </a:t>
            </a:r>
            <a:r>
              <a:rPr lang="en-ID" sz="2400" dirty="0" err="1"/>
              <a:t>bilangan</a:t>
            </a:r>
            <a:r>
              <a:rPr lang="en-ID" sz="2400" dirty="0"/>
              <a:t> yang </a:t>
            </a:r>
            <a:r>
              <a:rPr lang="en-ID" sz="2400" dirty="0" err="1"/>
              <a:t>dioperasikan</a:t>
            </a:r>
            <a:r>
              <a:rPr lang="en-ID" sz="2400" dirty="0"/>
              <a:t> </a:t>
            </a:r>
            <a:r>
              <a:rPr lang="en-ID" sz="2400" dirty="0" err="1"/>
              <a:t>dibulatkan</a:t>
            </a:r>
            <a:r>
              <a:rPr lang="en-ID" sz="2400" dirty="0"/>
              <a:t> </a:t>
            </a:r>
            <a:r>
              <a:rPr lang="en-ID" sz="2400" dirty="0" err="1"/>
              <a:t>terlebih</a:t>
            </a:r>
            <a:r>
              <a:rPr lang="en-ID" sz="2400" dirty="0"/>
              <a:t> </a:t>
            </a:r>
            <a:r>
              <a:rPr lang="en-ID" sz="2400" dirty="0" err="1"/>
              <a:t>dahulu</a:t>
            </a:r>
            <a:r>
              <a:rPr lang="en-ID" sz="2400" dirty="0"/>
              <a:t>. </a:t>
            </a:r>
            <a:r>
              <a:rPr lang="en-ID" sz="2400" dirty="0" err="1"/>
              <a:t>Setelah</a:t>
            </a:r>
            <a:r>
              <a:rPr lang="en-ID" sz="2400" dirty="0"/>
              <a:t> </a:t>
            </a:r>
            <a:r>
              <a:rPr lang="en-ID" sz="2400" dirty="0" err="1"/>
              <a:t>dibulatkan</a:t>
            </a:r>
            <a:r>
              <a:rPr lang="en-ID" sz="2400" dirty="0"/>
              <a:t>, </a:t>
            </a:r>
            <a:r>
              <a:rPr lang="en-ID" sz="2400" dirty="0" err="1"/>
              <a:t>barulah</a:t>
            </a:r>
            <a:r>
              <a:rPr lang="en-ID" sz="2400" dirty="0"/>
              <a:t> </a:t>
            </a:r>
            <a:r>
              <a:rPr lang="en-ID" sz="2400" dirty="0" err="1"/>
              <a:t>dilakukan</a:t>
            </a:r>
            <a:r>
              <a:rPr lang="en-ID" sz="2400" dirty="0"/>
              <a:t> </a:t>
            </a:r>
            <a:r>
              <a:rPr lang="en-ID" sz="2400" dirty="0" err="1"/>
              <a:t>perhitungan</a:t>
            </a:r>
            <a:r>
              <a:rPr lang="en-ID" sz="2400" dirty="0"/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D" sz="2400" dirty="0"/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D" sz="2400" dirty="0"/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sz="2400" dirty="0" err="1"/>
              <a:t>Tentukan</a:t>
            </a:r>
            <a:r>
              <a:rPr lang="en-ID" sz="2400" dirty="0"/>
              <a:t> </a:t>
            </a:r>
            <a:r>
              <a:rPr lang="en-ID" sz="2400" dirty="0" err="1"/>
              <a:t>hasil</a:t>
            </a:r>
            <a:r>
              <a:rPr lang="en-ID" sz="2400" dirty="0"/>
              <a:t> </a:t>
            </a:r>
            <a:r>
              <a:rPr lang="en-ID" sz="2400" dirty="0" err="1"/>
              <a:t>penaksiran</a:t>
            </a:r>
            <a:r>
              <a:rPr lang="en-ID" sz="2400" dirty="0"/>
              <a:t> </a:t>
            </a:r>
            <a:r>
              <a:rPr lang="en-ID" sz="2400" dirty="0" err="1"/>
              <a:t>ke</a:t>
            </a:r>
            <a:r>
              <a:rPr lang="en-ID" sz="2400" dirty="0"/>
              <a:t> </a:t>
            </a:r>
            <a:r>
              <a:rPr lang="en-ID" sz="2400" dirty="0" err="1"/>
              <a:t>angka</a:t>
            </a:r>
            <a:r>
              <a:rPr lang="en-ID" sz="2400" dirty="0"/>
              <a:t> </a:t>
            </a:r>
            <a:r>
              <a:rPr lang="en-ID" sz="2400" dirty="0" err="1"/>
              <a:t>puluhan</a:t>
            </a:r>
            <a:r>
              <a:rPr lang="en-ID" sz="2400" dirty="0"/>
              <a:t> </a:t>
            </a:r>
            <a:r>
              <a:rPr lang="en-ID" sz="2400" dirty="0" err="1"/>
              <a:t>terdekat</a:t>
            </a:r>
            <a:r>
              <a:rPr lang="en-ID" sz="2400" dirty="0"/>
              <a:t>: 67 × 38.</a:t>
            </a: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D" sz="24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sz="2400" b="1" dirty="0" err="1">
                <a:solidFill>
                  <a:prstClr val="black"/>
                </a:solidFill>
                <a:latin typeface="Calibri" panose="020F0502020204030204"/>
              </a:rPr>
              <a:t>Jawab</a:t>
            </a:r>
            <a:r>
              <a:rPr lang="en-ID" sz="2400" b="1" dirty="0">
                <a:solidFill>
                  <a:prstClr val="black"/>
                </a:solidFill>
                <a:latin typeface="Calibri" panose="020F0502020204030204"/>
              </a:rPr>
              <a:t>:</a:t>
            </a: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sz="2400" dirty="0"/>
              <a:t>Oleh </a:t>
            </a:r>
            <a:r>
              <a:rPr lang="en-ID" sz="2400" dirty="0" err="1"/>
              <a:t>karena</a:t>
            </a:r>
            <a:r>
              <a:rPr lang="en-ID" sz="2400" dirty="0"/>
              <a:t> </a:t>
            </a:r>
            <a:r>
              <a:rPr lang="en-ID" sz="2400" dirty="0" err="1"/>
              <a:t>penaksiran</a:t>
            </a:r>
            <a:r>
              <a:rPr lang="en-ID" sz="2400" dirty="0"/>
              <a:t> </a:t>
            </a:r>
            <a:r>
              <a:rPr lang="en-ID" sz="2400" dirty="0" err="1"/>
              <a:t>ke</a:t>
            </a:r>
            <a:r>
              <a:rPr lang="en-ID" sz="2400" dirty="0"/>
              <a:t> </a:t>
            </a:r>
            <a:r>
              <a:rPr lang="en-ID" sz="2400" dirty="0" err="1"/>
              <a:t>angka</a:t>
            </a:r>
            <a:r>
              <a:rPr lang="en-ID" sz="2400" dirty="0"/>
              <a:t> </a:t>
            </a:r>
            <a:r>
              <a:rPr lang="en-ID" sz="2400" dirty="0" err="1"/>
              <a:t>puluhan</a:t>
            </a:r>
            <a:r>
              <a:rPr lang="en-ID" sz="2400" dirty="0"/>
              <a:t> </a:t>
            </a:r>
            <a:r>
              <a:rPr lang="en-ID" sz="2400" dirty="0" err="1"/>
              <a:t>terdekat</a:t>
            </a:r>
            <a:r>
              <a:rPr lang="en-ID" sz="2400" dirty="0"/>
              <a:t>, </a:t>
            </a:r>
            <a:r>
              <a:rPr lang="en-ID" sz="2400" dirty="0" err="1"/>
              <a:t>maka</a:t>
            </a:r>
            <a:r>
              <a:rPr lang="en-ID" sz="2400" dirty="0"/>
              <a:t> </a:t>
            </a:r>
            <a:r>
              <a:rPr lang="en-ID" sz="2400" dirty="0" err="1"/>
              <a:t>penentunya</a:t>
            </a:r>
            <a:r>
              <a:rPr lang="en-ID" sz="2400" dirty="0"/>
              <a:t> pada </a:t>
            </a:r>
            <a:r>
              <a:rPr lang="en-ID" sz="2400" dirty="0" err="1"/>
              <a:t>angka</a:t>
            </a:r>
            <a:r>
              <a:rPr lang="en-ID" sz="2400" dirty="0"/>
              <a:t> </a:t>
            </a:r>
            <a:r>
              <a:rPr lang="en-ID" sz="2400" dirty="0" err="1"/>
              <a:t>satuan</a:t>
            </a:r>
            <a:r>
              <a:rPr lang="en-ID" sz="2400" dirty="0"/>
              <a:t>. 67 × 38 ≈ 70 × 40 = 2.800.</a:t>
            </a:r>
            <a:endParaRPr lang="en-US" sz="24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6C418257-4DCE-DF17-E7FB-224FB9D37B24}"/>
              </a:ext>
            </a:extLst>
          </p:cNvPr>
          <p:cNvGrpSpPr/>
          <p:nvPr/>
        </p:nvGrpSpPr>
        <p:grpSpPr>
          <a:xfrm>
            <a:off x="303914" y="3139440"/>
            <a:ext cx="1693150" cy="920966"/>
            <a:chOff x="740334" y="3043297"/>
            <a:chExt cx="1693150" cy="99904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EA482ABF-CF72-0583-558E-5B2BB46A6A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8A446C39-D73F-6CA4-FA01-5DAACBBC9E3C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281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agonal Stripe 14">
            <a:extLst>
              <a:ext uri="{FF2B5EF4-FFF2-40B4-BE49-F238E27FC236}">
                <a16:creationId xmlns:a16="http://schemas.microsoft.com/office/drawing/2014/main" xmlns="" id="{BD0A30BA-2ECA-44DC-96DA-9FF49C5214FA}"/>
              </a:ext>
            </a:extLst>
          </p:cNvPr>
          <p:cNvSpPr/>
          <p:nvPr/>
        </p:nvSpPr>
        <p:spPr>
          <a:xfrm>
            <a:off x="452487" y="548331"/>
            <a:ext cx="1055802" cy="1092790"/>
          </a:xfrm>
          <a:prstGeom prst="diagStrip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ACE2C210-0931-463C-8182-E30EBBAE1EFC}"/>
              </a:ext>
            </a:extLst>
          </p:cNvPr>
          <p:cNvGrpSpPr/>
          <p:nvPr/>
        </p:nvGrpSpPr>
        <p:grpSpPr>
          <a:xfrm>
            <a:off x="452487" y="388559"/>
            <a:ext cx="9445893" cy="697584"/>
            <a:chOff x="452487" y="367645"/>
            <a:chExt cx="6774743" cy="69758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9FBE807D-E9D3-4BC6-8CEE-42450EE18DE5}"/>
                </a:ext>
              </a:extLst>
            </p:cNvPr>
            <p:cNvSpPr txBox="1"/>
            <p:nvPr/>
          </p:nvSpPr>
          <p:spPr>
            <a:xfrm>
              <a:off x="1098655" y="454827"/>
              <a:ext cx="6128575" cy="52322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Bilangan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Rasional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dalam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Literasi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Finansial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endParaRPr>
            </a:p>
          </p:txBody>
        </p:sp>
        <p:sp>
          <p:nvSpPr>
            <p:cNvPr id="4" name="Flowchart: Delay 3">
              <a:extLst>
                <a:ext uri="{FF2B5EF4-FFF2-40B4-BE49-F238E27FC236}">
                  <a16:creationId xmlns:a16="http://schemas.microsoft.com/office/drawing/2014/main" xmlns="" id="{49CC3B85-BBF4-4902-9108-F22D2CE0EED2}"/>
                </a:ext>
              </a:extLst>
            </p:cNvPr>
            <p:cNvSpPr/>
            <p:nvPr/>
          </p:nvSpPr>
          <p:spPr>
            <a:xfrm>
              <a:off x="452487" y="367645"/>
              <a:ext cx="697459" cy="697584"/>
            </a:xfrm>
            <a:prstGeom prst="flowChartDelay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5400" dirty="0">
                  <a:solidFill>
                    <a:prstClr val="whit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H</a:t>
              </a:r>
              <a:endPara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xmlns="" id="{366BDC72-4679-4F85-B654-08A8EC9E21B6}"/>
                  </a:ext>
                </a:extLst>
              </p:cNvPr>
              <p:cNvSpPr txBox="1"/>
              <p:nvPr/>
            </p:nvSpPr>
            <p:spPr>
              <a:xfrm>
                <a:off x="608080" y="2340137"/>
                <a:ext cx="10975839" cy="28050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lvl="0" indent="-457200" algn="just">
                  <a:lnSpc>
                    <a:spcPct val="150000"/>
                  </a:lnSpc>
                  <a:buAutoNum type="alphaLcPeriod"/>
                  <a:defRPr/>
                </a:pPr>
                <a:r>
                  <a:rPr lang="en-ID" sz="2400" b="1" dirty="0"/>
                  <a:t>Besar </a:t>
                </a:r>
                <a:r>
                  <a:rPr lang="en-ID" sz="2400" b="1" dirty="0" err="1"/>
                  <a:t>untung</a:t>
                </a:r>
                <a:r>
                  <a:rPr lang="en-ID" sz="2400" b="1" dirty="0"/>
                  <a:t> dan </a:t>
                </a:r>
                <a:r>
                  <a:rPr lang="en-ID" sz="2400" b="1" dirty="0" err="1"/>
                  <a:t>rugi</a:t>
                </a:r>
                <a:endParaRPr lang="en-ID" sz="2400" b="1" dirty="0"/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 err="1"/>
                  <a:t>Misalkan</a:t>
                </a:r>
                <a:r>
                  <a:rPr lang="en-ID" sz="2400" dirty="0"/>
                  <a:t> </a:t>
                </a:r>
                <a:r>
                  <a:rPr lang="en-ID" sz="2400" i="1" dirty="0"/>
                  <a:t>Hb</a:t>
                </a:r>
                <a:r>
                  <a:rPr lang="en-ID" sz="2400" dirty="0"/>
                  <a:t> = </a:t>
                </a:r>
                <a:r>
                  <a:rPr lang="en-ID" sz="2400" dirty="0" err="1"/>
                  <a:t>harga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pembelian</a:t>
                </a:r>
                <a:r>
                  <a:rPr lang="en-ID" sz="2400" dirty="0"/>
                  <a:t>, </a:t>
                </a:r>
                <a:r>
                  <a:rPr lang="en-ID" sz="2400" i="1" dirty="0" err="1"/>
                  <a:t>Hj</a:t>
                </a:r>
                <a:r>
                  <a:rPr lang="en-ID" sz="2400" i="1" dirty="0"/>
                  <a:t> </a:t>
                </a:r>
                <a:r>
                  <a:rPr lang="en-ID" sz="2400" dirty="0"/>
                  <a:t>= </a:t>
                </a:r>
                <a:r>
                  <a:rPr lang="en-ID" sz="2400" dirty="0" err="1"/>
                  <a:t>harga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jual</a:t>
                </a:r>
                <a:r>
                  <a:rPr lang="en-ID" sz="2400" dirty="0"/>
                  <a:t>, </a:t>
                </a:r>
                <a:r>
                  <a:rPr lang="en-ID" sz="2400" i="1" dirty="0"/>
                  <a:t>U</a:t>
                </a:r>
                <a:r>
                  <a:rPr lang="en-ID" sz="2400" dirty="0"/>
                  <a:t> = </a:t>
                </a:r>
                <a:r>
                  <a:rPr lang="en-ID" sz="2400" dirty="0" err="1"/>
                  <a:t>besar</a:t>
                </a:r>
                <a:r>
                  <a:rPr lang="en-ID" sz="2400" dirty="0"/>
                  <a:t> </a:t>
                </a:r>
                <a:r>
                  <a:rPr lang="en-ID" sz="2400" dirty="0" err="1"/>
                  <a:t>untung</a:t>
                </a:r>
                <a:r>
                  <a:rPr lang="en-ID" sz="2400" dirty="0"/>
                  <a:t>, </a:t>
                </a:r>
                <a:r>
                  <a:rPr lang="en-ID" sz="2400" i="1" dirty="0"/>
                  <a:t>R </a:t>
                </a:r>
                <a:r>
                  <a:rPr lang="en-ID" sz="2400" dirty="0"/>
                  <a:t>= </a:t>
                </a:r>
                <a:r>
                  <a:rPr lang="en-ID" sz="2400" dirty="0" err="1"/>
                  <a:t>besar</a:t>
                </a:r>
                <a:r>
                  <a:rPr lang="en-ID" sz="2400" dirty="0"/>
                  <a:t> </a:t>
                </a:r>
                <a:r>
                  <a:rPr lang="en-ID" sz="2400" dirty="0" err="1"/>
                  <a:t>rugi</a:t>
                </a:r>
                <a:r>
                  <a:rPr lang="en-ID" sz="2400" dirty="0"/>
                  <a:t>, </a:t>
                </a:r>
                <a:r>
                  <a:rPr lang="en-ID" sz="2400" dirty="0" err="1"/>
                  <a:t>maka</a:t>
                </a:r>
                <a:r>
                  <a:rPr lang="en-ID" sz="2400" dirty="0"/>
                  <a:t>: </a:t>
                </a:r>
              </a:p>
              <a:p>
                <a:pPr marL="457200" lvl="0" indent="-457200" algn="just">
                  <a:lnSpc>
                    <a:spcPct val="150000"/>
                  </a:lnSpc>
                  <a:buFont typeface="+mj-lt"/>
                  <a:buAutoNum type="arabicParenR"/>
                  <a:defRPr/>
                </a:pPr>
                <a:r>
                  <a:rPr lang="en-ID" sz="2400" dirty="0"/>
                  <a:t>Jika </a:t>
                </a:r>
                <a:r>
                  <a:rPr lang="en-ID" sz="2400" i="1" dirty="0" err="1"/>
                  <a:t>Hj</a:t>
                </a:r>
                <a:r>
                  <a:rPr lang="en-ID" sz="2400" i="1" dirty="0"/>
                  <a:t> </a:t>
                </a:r>
                <a:r>
                  <a:rPr lang="en-ID" sz="2400" dirty="0"/>
                  <a:t>&gt;</a:t>
                </a:r>
                <a:r>
                  <a:rPr lang="en-ID" sz="2400" i="1" dirty="0"/>
                  <a:t> Hb</a:t>
                </a:r>
                <a:r>
                  <a:rPr lang="en-ID" sz="2400" dirty="0"/>
                  <a:t>, </a:t>
                </a:r>
                <a:r>
                  <a:rPr lang="en-ID" sz="2400" dirty="0" err="1"/>
                  <a:t>maka</a:t>
                </a:r>
                <a:r>
                  <a:rPr lang="en-ID" sz="2400" dirty="0"/>
                  <a:t> </a:t>
                </a:r>
                <a:r>
                  <a:rPr lang="en-ID" sz="2400" i="1" dirty="0"/>
                  <a:t>U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</a:t>
                </a:r>
                <a:r>
                  <a:rPr lang="en-ID" sz="2400" i="1" dirty="0"/>
                  <a:t>Hj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ID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ID" sz="2400" i="1" dirty="0"/>
                  <a:t>Hb</a:t>
                </a:r>
                <a:r>
                  <a:rPr lang="en-ID" sz="2400" dirty="0"/>
                  <a:t> dan </a:t>
                </a:r>
              </a:p>
              <a:p>
                <a:pPr marL="457200" lvl="0" indent="-457200" algn="just">
                  <a:lnSpc>
                    <a:spcPct val="150000"/>
                  </a:lnSpc>
                  <a:buFont typeface="+mj-lt"/>
                  <a:buAutoNum type="arabicParenR"/>
                  <a:defRPr/>
                </a:pPr>
                <a:r>
                  <a:rPr lang="en-ID" sz="2400" dirty="0"/>
                  <a:t>Jika </a:t>
                </a:r>
                <a:r>
                  <a:rPr lang="en-ID" sz="2400" i="1" dirty="0"/>
                  <a:t>Hb</a:t>
                </a:r>
                <a:r>
                  <a:rPr lang="en-ID" sz="2400" dirty="0"/>
                  <a:t> &gt; </a:t>
                </a:r>
                <a:r>
                  <a:rPr lang="en-ID" sz="2400" i="1" dirty="0" err="1"/>
                  <a:t>Hj</a:t>
                </a:r>
                <a:r>
                  <a:rPr lang="en-ID" sz="2400" dirty="0"/>
                  <a:t>, </a:t>
                </a:r>
                <a:r>
                  <a:rPr lang="en-ID" sz="2400" dirty="0" err="1"/>
                  <a:t>maka</a:t>
                </a:r>
                <a:r>
                  <a:rPr lang="en-ID" sz="2400" dirty="0"/>
                  <a:t> </a:t>
                </a:r>
                <a:r>
                  <a:rPr lang="en-ID" sz="2400" i="1" dirty="0"/>
                  <a:t>R 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</a:t>
                </a:r>
                <a:r>
                  <a:rPr lang="en-ID" sz="2400" i="1" dirty="0"/>
                  <a:t>Hb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r>
                      <a:rPr lang="en-ID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ID" sz="2400" dirty="0"/>
                  <a:t> </a:t>
                </a:r>
                <a:r>
                  <a:rPr lang="en-ID" sz="2400" i="1" dirty="0"/>
                  <a:t>Hj.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endParaRPr lang="en-ID" sz="2400" b="1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366BDC72-4679-4F85-B654-08A8EC9E21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080" y="2340137"/>
                <a:ext cx="10975839" cy="2805063"/>
              </a:xfrm>
              <a:prstGeom prst="rect">
                <a:avLst/>
              </a:prstGeom>
              <a:blipFill>
                <a:blip r:embed="rId2"/>
                <a:stretch>
                  <a:fillRect l="-889" r="-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D46D2ACC-D22C-18D6-4EE9-3C1AD0C6A330}"/>
              </a:ext>
            </a:extLst>
          </p:cNvPr>
          <p:cNvGrpSpPr/>
          <p:nvPr/>
        </p:nvGrpSpPr>
        <p:grpSpPr>
          <a:xfrm>
            <a:off x="817217" y="1361988"/>
            <a:ext cx="3032030" cy="855392"/>
            <a:chOff x="469814" y="259079"/>
            <a:chExt cx="1281450" cy="85539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8EEBF80B-FD09-6109-6A9D-4069869605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9"/>
              <a:ext cx="1281450" cy="855392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0C415F58-C53D-520A-FC8F-E673047A46E7}"/>
                </a:ext>
              </a:extLst>
            </p:cNvPr>
            <p:cNvSpPr txBox="1"/>
            <p:nvPr/>
          </p:nvSpPr>
          <p:spPr>
            <a:xfrm>
              <a:off x="521163" y="517321"/>
              <a:ext cx="121248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57200" marR="0" lvl="0" indent="-4572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Untung dan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Rugi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4477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B87BCF8-02B1-DA09-72C7-054CE808C4B8}"/>
              </a:ext>
            </a:extLst>
          </p:cNvPr>
          <p:cNvSpPr txBox="1"/>
          <p:nvPr/>
        </p:nvSpPr>
        <p:spPr>
          <a:xfrm>
            <a:off x="262431" y="246326"/>
            <a:ext cx="10975839" cy="1697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en-ID" sz="2400" b="1" dirty="0"/>
              <a:t>b.   </a:t>
            </a:r>
            <a:r>
              <a:rPr lang="en-ID" sz="2400" b="1" dirty="0" err="1"/>
              <a:t>Persentase</a:t>
            </a:r>
            <a:r>
              <a:rPr lang="en-ID" sz="2400" b="1" dirty="0"/>
              <a:t> </a:t>
            </a:r>
            <a:r>
              <a:rPr lang="en-ID" sz="2400" b="1" dirty="0" err="1"/>
              <a:t>untung</a:t>
            </a:r>
            <a:r>
              <a:rPr lang="en-ID" sz="2400" b="1" dirty="0"/>
              <a:t> dan </a:t>
            </a:r>
            <a:r>
              <a:rPr lang="en-ID" sz="2400" b="1" dirty="0" err="1"/>
              <a:t>rugi</a:t>
            </a:r>
            <a:endParaRPr lang="en-ID" sz="2400" b="1" dirty="0"/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arenR"/>
              <a:defRPr/>
            </a:pPr>
            <a:r>
              <a:rPr lang="en-ID" sz="2400" dirty="0" err="1"/>
              <a:t>Persentase</a:t>
            </a:r>
            <a:r>
              <a:rPr lang="en-ID" sz="2400" dirty="0"/>
              <a:t> </a:t>
            </a:r>
            <a:r>
              <a:rPr lang="en-ID" sz="2400" dirty="0" err="1"/>
              <a:t>untung</a:t>
            </a:r>
            <a:r>
              <a:rPr lang="en-ID" sz="2400" dirty="0"/>
              <a:t> (%</a:t>
            </a:r>
            <a:r>
              <a:rPr lang="en-ID" sz="2400" i="1" dirty="0"/>
              <a:t>U</a:t>
            </a:r>
            <a:r>
              <a:rPr lang="en-ID" sz="2400" dirty="0"/>
              <a:t>) </a:t>
            </a:r>
            <a:r>
              <a:rPr lang="en-ID" sz="2400" dirty="0" err="1"/>
              <a:t>adalah</a:t>
            </a:r>
            <a:r>
              <a:rPr lang="en-ID" sz="2400" dirty="0"/>
              <a:t> </a:t>
            </a:r>
            <a:r>
              <a:rPr lang="en-ID" sz="2400" dirty="0" err="1"/>
              <a:t>besar</a:t>
            </a:r>
            <a:r>
              <a:rPr lang="en-ID" sz="2400" dirty="0"/>
              <a:t> </a:t>
            </a:r>
            <a:r>
              <a:rPr lang="en-ID" sz="2400" dirty="0" err="1"/>
              <a:t>keuntungan</a:t>
            </a:r>
            <a:r>
              <a:rPr lang="en-ID" sz="2400" dirty="0"/>
              <a:t> </a:t>
            </a:r>
            <a:r>
              <a:rPr lang="en-ID" sz="2400" dirty="0" err="1"/>
              <a:t>terhadap</a:t>
            </a:r>
            <a:r>
              <a:rPr lang="en-ID" sz="2400" dirty="0"/>
              <a:t> </a:t>
            </a:r>
            <a:r>
              <a:rPr lang="en-ID" sz="2400" dirty="0" err="1"/>
              <a:t>harga</a:t>
            </a:r>
            <a:r>
              <a:rPr lang="en-ID" sz="2400" dirty="0"/>
              <a:t> </a:t>
            </a:r>
            <a:r>
              <a:rPr lang="en-ID" sz="2400" dirty="0" err="1"/>
              <a:t>beli</a:t>
            </a:r>
            <a:r>
              <a:rPr lang="en-ID" sz="2400" dirty="0"/>
              <a:t> yang </a:t>
            </a:r>
            <a:r>
              <a:rPr lang="en-ID" sz="2400" dirty="0" err="1"/>
              <a:t>disajikan</a:t>
            </a:r>
            <a:r>
              <a:rPr lang="en-ID" sz="2400" dirty="0"/>
              <a:t> </a:t>
            </a:r>
            <a:r>
              <a:rPr lang="en-ID" sz="2400" dirty="0" err="1"/>
              <a:t>dalam</a:t>
            </a:r>
            <a:r>
              <a:rPr lang="en-ID" sz="2400" dirty="0"/>
              <a:t> </a:t>
            </a:r>
            <a:r>
              <a:rPr lang="en-ID" sz="2400" dirty="0" err="1"/>
              <a:t>bentuk</a:t>
            </a:r>
            <a:r>
              <a:rPr lang="en-ID" sz="2400" dirty="0"/>
              <a:t> </a:t>
            </a:r>
            <a:r>
              <a:rPr lang="en-ID" sz="2400" dirty="0" err="1"/>
              <a:t>persen</a:t>
            </a:r>
            <a:r>
              <a:rPr lang="en-ID" sz="2400" dirty="0"/>
              <a:t> (%).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EB808D42-B450-0A1C-9B86-697A54B80D83}"/>
              </a:ext>
            </a:extLst>
          </p:cNvPr>
          <p:cNvGrpSpPr/>
          <p:nvPr/>
        </p:nvGrpSpPr>
        <p:grpSpPr>
          <a:xfrm>
            <a:off x="4456634" y="2101071"/>
            <a:ext cx="3278732" cy="994417"/>
            <a:chOff x="6205627" y="4527755"/>
            <a:chExt cx="3278732" cy="727009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xmlns="" id="{E47C3C14-F6F3-CEEF-9D51-D85001DD133D}"/>
                </a:ext>
              </a:extLst>
            </p:cNvPr>
            <p:cNvSpPr/>
            <p:nvPr/>
          </p:nvSpPr>
          <p:spPr>
            <a:xfrm>
              <a:off x="6205627" y="4527755"/>
              <a:ext cx="3278732" cy="727009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xmlns="" id="{6499B129-D5FB-394F-55D5-856B89CB70E9}"/>
                    </a:ext>
                  </a:extLst>
                </p:cNvPr>
                <p:cNvSpPr/>
                <p:nvPr/>
              </p:nvSpPr>
              <p:spPr>
                <a:xfrm>
                  <a:off x="6499143" y="4604766"/>
                  <a:ext cx="2691699" cy="57298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%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𝑈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𝑈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𝐻𝑏</m:t>
                            </m:r>
                          </m:den>
                        </m:f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×100%</m:t>
                        </m:r>
                      </m:oMath>
                    </m:oMathPara>
                  </a14:m>
                  <a:endPara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6499B129-D5FB-394F-55D5-856B89CB70E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99143" y="4604766"/>
                  <a:ext cx="2691699" cy="572986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94796310-2515-527E-3815-46D3A2D8B308}"/>
              </a:ext>
            </a:extLst>
          </p:cNvPr>
          <p:cNvSpPr txBox="1"/>
          <p:nvPr/>
        </p:nvSpPr>
        <p:spPr>
          <a:xfrm>
            <a:off x="262430" y="3202856"/>
            <a:ext cx="10975839" cy="1143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 algn="just">
              <a:lnSpc>
                <a:spcPct val="150000"/>
              </a:lnSpc>
              <a:buFont typeface="+mj-lt"/>
              <a:buAutoNum type="arabicParenR" startAt="2"/>
              <a:defRPr/>
            </a:pPr>
            <a:r>
              <a:rPr lang="en-ID" sz="2400" dirty="0" err="1"/>
              <a:t>Persentase</a:t>
            </a:r>
            <a:r>
              <a:rPr lang="en-ID" sz="2400" dirty="0"/>
              <a:t> </a:t>
            </a:r>
            <a:r>
              <a:rPr lang="en-ID" sz="2400" dirty="0" err="1"/>
              <a:t>rugi</a:t>
            </a:r>
            <a:r>
              <a:rPr lang="en-ID" sz="2400" dirty="0"/>
              <a:t> (%</a:t>
            </a:r>
            <a:r>
              <a:rPr lang="en-ID" sz="2400" i="1" dirty="0"/>
              <a:t>R</a:t>
            </a:r>
            <a:r>
              <a:rPr lang="en-ID" sz="2400" dirty="0"/>
              <a:t>) </a:t>
            </a:r>
            <a:r>
              <a:rPr lang="en-ID" sz="2400" dirty="0" err="1"/>
              <a:t>adalah</a:t>
            </a:r>
            <a:r>
              <a:rPr lang="en-ID" sz="2400" dirty="0"/>
              <a:t> </a:t>
            </a:r>
            <a:r>
              <a:rPr lang="en-ID" sz="2400" dirty="0" err="1"/>
              <a:t>besar</a:t>
            </a:r>
            <a:r>
              <a:rPr lang="en-ID" sz="2400" dirty="0"/>
              <a:t> </a:t>
            </a:r>
            <a:r>
              <a:rPr lang="en-ID" sz="2400" dirty="0" err="1"/>
              <a:t>kerugian</a:t>
            </a:r>
            <a:r>
              <a:rPr lang="en-ID" sz="2400" dirty="0"/>
              <a:t> </a:t>
            </a:r>
            <a:r>
              <a:rPr lang="en-ID" sz="2400" dirty="0" err="1"/>
              <a:t>terhadap</a:t>
            </a:r>
            <a:r>
              <a:rPr lang="en-ID" sz="2400" dirty="0"/>
              <a:t> </a:t>
            </a:r>
            <a:r>
              <a:rPr lang="en-ID" sz="2400" dirty="0" err="1"/>
              <a:t>harga</a:t>
            </a:r>
            <a:r>
              <a:rPr lang="en-ID" sz="2400" dirty="0"/>
              <a:t> </a:t>
            </a:r>
            <a:r>
              <a:rPr lang="en-ID" sz="2400" dirty="0" err="1"/>
              <a:t>beli</a:t>
            </a:r>
            <a:r>
              <a:rPr lang="en-ID" sz="2400" dirty="0"/>
              <a:t> yang </a:t>
            </a:r>
            <a:r>
              <a:rPr lang="en-ID" sz="2400" dirty="0" err="1"/>
              <a:t>disajikan</a:t>
            </a:r>
            <a:r>
              <a:rPr lang="en-ID" sz="2400" dirty="0"/>
              <a:t> </a:t>
            </a:r>
            <a:r>
              <a:rPr lang="en-ID" sz="2400" dirty="0" err="1"/>
              <a:t>dalam</a:t>
            </a:r>
            <a:r>
              <a:rPr lang="en-ID" sz="2400" dirty="0"/>
              <a:t> </a:t>
            </a:r>
            <a:r>
              <a:rPr lang="en-ID" sz="2400" dirty="0" err="1"/>
              <a:t>bentuk</a:t>
            </a:r>
            <a:r>
              <a:rPr lang="en-ID" sz="2400" dirty="0"/>
              <a:t> </a:t>
            </a:r>
            <a:r>
              <a:rPr lang="en-ID" sz="2400" dirty="0" err="1"/>
              <a:t>persen</a:t>
            </a:r>
            <a:r>
              <a:rPr lang="en-ID" sz="2400" dirty="0"/>
              <a:t> (%).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503ED226-4653-EF41-EE7E-D9F40F308BAB}"/>
              </a:ext>
            </a:extLst>
          </p:cNvPr>
          <p:cNvGrpSpPr/>
          <p:nvPr/>
        </p:nvGrpSpPr>
        <p:grpSpPr>
          <a:xfrm>
            <a:off x="4475220" y="4483711"/>
            <a:ext cx="3278732" cy="994417"/>
            <a:chOff x="6205627" y="4527755"/>
            <a:chExt cx="3278732" cy="727009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xmlns="" id="{8EEF7F17-CD52-164D-6DE0-EB47F8CDBE7C}"/>
                </a:ext>
              </a:extLst>
            </p:cNvPr>
            <p:cNvSpPr/>
            <p:nvPr/>
          </p:nvSpPr>
          <p:spPr>
            <a:xfrm>
              <a:off x="6205627" y="4527755"/>
              <a:ext cx="3278732" cy="727009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xmlns="" id="{E1AB2580-EE54-3FF2-D60F-4570DF68E173}"/>
                    </a:ext>
                  </a:extLst>
                </p:cNvPr>
                <p:cNvSpPr/>
                <p:nvPr/>
              </p:nvSpPr>
              <p:spPr>
                <a:xfrm>
                  <a:off x="6505651" y="4604766"/>
                  <a:ext cx="2678682" cy="57298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%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𝐻𝑏</m:t>
                            </m:r>
                          </m:den>
                        </m:f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×100%</m:t>
                        </m:r>
                      </m:oMath>
                    </m:oMathPara>
                  </a14:m>
                  <a:endPara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E1AB2580-EE54-3FF2-D60F-4570DF68E17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05651" y="4604766"/>
                  <a:ext cx="2678682" cy="572986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9472285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B87BCF8-02B1-DA09-72C7-054CE808C4B8}"/>
              </a:ext>
            </a:extLst>
          </p:cNvPr>
          <p:cNvSpPr txBox="1"/>
          <p:nvPr/>
        </p:nvSpPr>
        <p:spPr>
          <a:xfrm>
            <a:off x="262431" y="246326"/>
            <a:ext cx="10975839" cy="1143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en-ID" sz="2400" b="1" dirty="0"/>
              <a:t>c.   Harga </a:t>
            </a:r>
            <a:r>
              <a:rPr lang="en-ID" sz="2400" b="1" dirty="0" err="1"/>
              <a:t>beli</a:t>
            </a:r>
            <a:endParaRPr lang="en-ID" sz="2400" b="1" dirty="0"/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arenR"/>
              <a:defRPr/>
            </a:pPr>
            <a:r>
              <a:rPr lang="en-ID" sz="2400" dirty="0"/>
              <a:t>Jika </a:t>
            </a:r>
            <a:r>
              <a:rPr lang="en-ID" sz="2400" dirty="0" err="1"/>
              <a:t>diketahui</a:t>
            </a:r>
            <a:r>
              <a:rPr lang="en-ID" sz="2400" dirty="0"/>
              <a:t> </a:t>
            </a:r>
            <a:r>
              <a:rPr lang="en-ID" sz="2400" dirty="0" err="1"/>
              <a:t>harga</a:t>
            </a:r>
            <a:r>
              <a:rPr lang="en-ID" sz="2400" dirty="0"/>
              <a:t> </a:t>
            </a:r>
            <a:r>
              <a:rPr lang="en-ID" sz="2400" dirty="0" err="1"/>
              <a:t>jual</a:t>
            </a:r>
            <a:r>
              <a:rPr lang="en-ID" sz="2400" dirty="0"/>
              <a:t> (</a:t>
            </a:r>
            <a:r>
              <a:rPr lang="en-ID" sz="2400" i="1" dirty="0" err="1"/>
              <a:t>Hj</a:t>
            </a:r>
            <a:r>
              <a:rPr lang="en-ID" sz="2400" dirty="0"/>
              <a:t>) dan </a:t>
            </a:r>
            <a:r>
              <a:rPr lang="en-ID" sz="2400" dirty="0" err="1"/>
              <a:t>persentase</a:t>
            </a:r>
            <a:r>
              <a:rPr lang="en-ID" sz="2400" dirty="0"/>
              <a:t> </a:t>
            </a:r>
            <a:r>
              <a:rPr lang="en-ID" sz="2400" dirty="0" err="1"/>
              <a:t>untung</a:t>
            </a:r>
            <a:r>
              <a:rPr lang="en-ID" sz="2400" dirty="0"/>
              <a:t> (%</a:t>
            </a:r>
            <a:r>
              <a:rPr lang="en-ID" sz="2400" i="1" dirty="0"/>
              <a:t>U</a:t>
            </a:r>
            <a:r>
              <a:rPr lang="en-ID" sz="2400" dirty="0"/>
              <a:t>), </a:t>
            </a:r>
            <a:r>
              <a:rPr lang="en-ID" sz="2400" dirty="0" err="1"/>
              <a:t>maka</a:t>
            </a:r>
            <a:r>
              <a:rPr lang="en-ID" sz="2400" dirty="0"/>
              <a:t> </a:t>
            </a:r>
            <a:r>
              <a:rPr lang="en-ID" sz="2400" dirty="0" err="1"/>
              <a:t>harga</a:t>
            </a:r>
            <a:r>
              <a:rPr lang="en-ID" sz="2400" dirty="0"/>
              <a:t> </a:t>
            </a:r>
            <a:r>
              <a:rPr lang="en-ID" sz="2400" dirty="0" err="1"/>
              <a:t>beli</a:t>
            </a:r>
            <a:r>
              <a:rPr lang="en-ID" sz="2400" dirty="0"/>
              <a:t>: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EB808D42-B450-0A1C-9B86-697A54B80D83}"/>
              </a:ext>
            </a:extLst>
          </p:cNvPr>
          <p:cNvGrpSpPr/>
          <p:nvPr/>
        </p:nvGrpSpPr>
        <p:grpSpPr>
          <a:xfrm>
            <a:off x="4456634" y="1701633"/>
            <a:ext cx="3278732" cy="994417"/>
            <a:chOff x="6205627" y="4527755"/>
            <a:chExt cx="3278732" cy="727009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xmlns="" id="{E47C3C14-F6F3-CEEF-9D51-D85001DD133D}"/>
                </a:ext>
              </a:extLst>
            </p:cNvPr>
            <p:cNvSpPr/>
            <p:nvPr/>
          </p:nvSpPr>
          <p:spPr>
            <a:xfrm>
              <a:off x="6205627" y="4527755"/>
              <a:ext cx="3278732" cy="727009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xmlns="" id="{6499B129-D5FB-394F-55D5-856B89CB70E9}"/>
                    </a:ext>
                  </a:extLst>
                </p:cNvPr>
                <p:cNvSpPr/>
                <p:nvPr/>
              </p:nvSpPr>
              <p:spPr>
                <a:xfrm>
                  <a:off x="6289437" y="4604766"/>
                  <a:ext cx="3111108" cy="58531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100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100+%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𝑈</m:t>
                            </m:r>
                          </m:den>
                        </m:f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𝐻𝑗</m:t>
                        </m:r>
                      </m:oMath>
                    </m:oMathPara>
                  </a14:m>
                  <a:endPara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6499B129-D5FB-394F-55D5-856B89CB70E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89437" y="4604766"/>
                  <a:ext cx="3111108" cy="585314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94796310-2515-527E-3815-46D3A2D8B308}"/>
              </a:ext>
            </a:extLst>
          </p:cNvPr>
          <p:cNvSpPr txBox="1"/>
          <p:nvPr/>
        </p:nvSpPr>
        <p:spPr>
          <a:xfrm>
            <a:off x="262430" y="3202856"/>
            <a:ext cx="10975839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 algn="just">
              <a:lnSpc>
                <a:spcPct val="150000"/>
              </a:lnSpc>
              <a:buFont typeface="+mj-lt"/>
              <a:buAutoNum type="arabicParenR" startAt="2"/>
              <a:defRPr/>
            </a:pPr>
            <a:r>
              <a:rPr lang="en-ID" sz="2400" dirty="0"/>
              <a:t>Jika </a:t>
            </a:r>
            <a:r>
              <a:rPr lang="en-ID" sz="2400" dirty="0" err="1"/>
              <a:t>diketahui</a:t>
            </a:r>
            <a:r>
              <a:rPr lang="en-ID" sz="2400" dirty="0"/>
              <a:t> </a:t>
            </a:r>
            <a:r>
              <a:rPr lang="en-ID" sz="2400" dirty="0" err="1"/>
              <a:t>harga</a:t>
            </a:r>
            <a:r>
              <a:rPr lang="en-ID" sz="2400" dirty="0"/>
              <a:t> </a:t>
            </a:r>
            <a:r>
              <a:rPr lang="en-ID" sz="2400" dirty="0" err="1"/>
              <a:t>jual</a:t>
            </a:r>
            <a:r>
              <a:rPr lang="en-ID" sz="2400" dirty="0"/>
              <a:t> (</a:t>
            </a:r>
            <a:r>
              <a:rPr lang="en-ID" sz="2400" i="1" dirty="0" err="1"/>
              <a:t>Hj</a:t>
            </a:r>
            <a:r>
              <a:rPr lang="en-ID" sz="2400" dirty="0"/>
              <a:t>) dan </a:t>
            </a:r>
            <a:r>
              <a:rPr lang="en-ID" sz="2400" dirty="0" err="1"/>
              <a:t>persentase</a:t>
            </a:r>
            <a:r>
              <a:rPr lang="en-ID" sz="2400" dirty="0"/>
              <a:t> </a:t>
            </a:r>
            <a:r>
              <a:rPr lang="en-ID" sz="2400" dirty="0" err="1"/>
              <a:t>rugi</a:t>
            </a:r>
            <a:r>
              <a:rPr lang="en-ID" sz="2400" dirty="0"/>
              <a:t> (%</a:t>
            </a:r>
            <a:r>
              <a:rPr lang="en-ID" sz="2400" i="1" dirty="0"/>
              <a:t>R</a:t>
            </a:r>
            <a:r>
              <a:rPr lang="en-ID" sz="2400" dirty="0"/>
              <a:t>), </a:t>
            </a:r>
            <a:r>
              <a:rPr lang="en-ID" sz="2400" dirty="0" err="1"/>
              <a:t>maka</a:t>
            </a:r>
            <a:r>
              <a:rPr lang="en-ID" sz="2400" dirty="0"/>
              <a:t> </a:t>
            </a:r>
            <a:r>
              <a:rPr lang="en-ID" sz="2400" dirty="0" err="1"/>
              <a:t>harga</a:t>
            </a:r>
            <a:r>
              <a:rPr lang="en-ID" sz="2400" dirty="0"/>
              <a:t> </a:t>
            </a:r>
            <a:r>
              <a:rPr lang="en-ID" sz="2400" dirty="0" err="1"/>
              <a:t>beli</a:t>
            </a:r>
            <a:r>
              <a:rPr lang="en-ID" sz="2400" dirty="0"/>
              <a:t>: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D9C33586-E92C-018A-B97F-C5127201F6E5}"/>
              </a:ext>
            </a:extLst>
          </p:cNvPr>
          <p:cNvGrpSpPr/>
          <p:nvPr/>
        </p:nvGrpSpPr>
        <p:grpSpPr>
          <a:xfrm>
            <a:off x="4456634" y="4025733"/>
            <a:ext cx="3278732" cy="994417"/>
            <a:chOff x="6205627" y="4527755"/>
            <a:chExt cx="3278732" cy="727009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xmlns="" id="{5ADB6C16-67B7-9604-9168-CDB6779938A0}"/>
                </a:ext>
              </a:extLst>
            </p:cNvPr>
            <p:cNvSpPr/>
            <p:nvPr/>
          </p:nvSpPr>
          <p:spPr>
            <a:xfrm>
              <a:off x="6205627" y="4527755"/>
              <a:ext cx="3278732" cy="727009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Rectangle 4">
                  <a:extLst>
                    <a:ext uri="{FF2B5EF4-FFF2-40B4-BE49-F238E27FC236}">
                      <a16:creationId xmlns:a16="http://schemas.microsoft.com/office/drawing/2014/main" xmlns="" id="{60B27408-7251-2EA0-50FD-2067BDD498B8}"/>
                    </a:ext>
                  </a:extLst>
                </p:cNvPr>
                <p:cNvSpPr/>
                <p:nvPr/>
              </p:nvSpPr>
              <p:spPr>
                <a:xfrm>
                  <a:off x="6295945" y="4604766"/>
                  <a:ext cx="3098092" cy="58531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2400" b="0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100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100−%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den>
                        </m:f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𝐻𝑗</m:t>
                        </m:r>
                      </m:oMath>
                    </m:oMathPara>
                  </a14:m>
                  <a:endPara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5" name="Rectangle 4">
                  <a:extLst>
                    <a:ext uri="{FF2B5EF4-FFF2-40B4-BE49-F238E27FC236}">
                      <a16:creationId xmlns:a16="http://schemas.microsoft.com/office/drawing/2014/main" id="{60B27408-7251-2EA0-50FD-2067BDD498B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95945" y="4604766"/>
                  <a:ext cx="3098092" cy="585314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81356876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8F5950F1-E87A-C18B-4710-D3ACCA511C79}"/>
              </a:ext>
            </a:extLst>
          </p:cNvPr>
          <p:cNvGrpSpPr/>
          <p:nvPr/>
        </p:nvGrpSpPr>
        <p:grpSpPr>
          <a:xfrm>
            <a:off x="495007" y="186052"/>
            <a:ext cx="1693150" cy="797908"/>
            <a:chOff x="740334" y="3043297"/>
            <a:chExt cx="1693150" cy="99904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1F1A52B3-6013-F6EF-151D-3C60688D39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52AD7326-E9CB-C02E-D281-4FA94F6E4065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DC8F4E52-B0B2-830B-DB54-38EB87A2B197}"/>
                  </a:ext>
                </a:extLst>
              </p:cNvPr>
              <p:cNvSpPr txBox="1"/>
              <p:nvPr/>
            </p:nvSpPr>
            <p:spPr>
              <a:xfrm>
                <a:off x="388327" y="1035188"/>
                <a:ext cx="10923842" cy="47078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ID" sz="2400" dirty="0"/>
                  <a:t>Seorang </a:t>
                </a:r>
                <a:r>
                  <a:rPr lang="en-ID" sz="2400" dirty="0" err="1"/>
                  <a:t>pedagang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membeli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sepeda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dengan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harga</a:t>
                </a:r>
                <a:r>
                  <a:rPr lang="en-ID" sz="2400" dirty="0"/>
                  <a:t> Rp2.500.000. Jika </a:t>
                </a:r>
                <a:r>
                  <a:rPr lang="en-ID" sz="2400" dirty="0" err="1"/>
                  <a:t>sepeda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tersebut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dijual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dengan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harga</a:t>
                </a:r>
                <a:r>
                  <a:rPr lang="en-ID" sz="2400" dirty="0"/>
                  <a:t> Rp3.000.000, </a:t>
                </a:r>
                <a:r>
                  <a:rPr lang="en-ID" sz="2400" dirty="0" err="1"/>
                  <a:t>berapa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persen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besar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keuntungannya</a:t>
                </a:r>
                <a:r>
                  <a:rPr lang="en-ID" sz="2400" dirty="0"/>
                  <a:t>?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400" b="1" dirty="0"/>
                  <a:t>Jawab: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400" dirty="0"/>
                  <a:t>Harga </a:t>
                </a:r>
                <a:r>
                  <a:rPr lang="en-ID" sz="2400" dirty="0" err="1"/>
                  <a:t>beli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</a:t>
                </a:r>
                <a:r>
                  <a:rPr lang="en-ID" sz="2400" i="1" dirty="0"/>
                  <a:t>Hb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Rp2.500.000.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400" dirty="0"/>
                  <a:t>Harga </a:t>
                </a:r>
                <a:r>
                  <a:rPr lang="en-ID" sz="2400" dirty="0" err="1"/>
                  <a:t>jual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</a:t>
                </a:r>
                <a:r>
                  <a:rPr lang="en-ID" sz="2400" i="1" dirty="0" err="1"/>
                  <a:t>Hj</a:t>
                </a:r>
                <a:r>
                  <a:rPr lang="en-ID" sz="2400" i="1" dirty="0"/>
                  <a:t> </a:t>
                </a:r>
                <a14:m>
                  <m:oMath xmlns:m="http://schemas.openxmlformats.org/officeDocument/2006/math"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400" dirty="0"/>
                  <a:t> Rp3.000.000.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pl-PL" sz="2400" i="1" dirty="0"/>
                  <a:t>Hj</a:t>
                </a:r>
                <a:r>
                  <a:rPr lang="pl-PL" sz="2400" dirty="0"/>
                  <a:t> &gt; </a:t>
                </a:r>
                <a:r>
                  <a:rPr lang="pl-PL" sz="2400" i="1" dirty="0"/>
                  <a:t>Hb</a:t>
                </a:r>
                <a:r>
                  <a:rPr lang="pl-PL" sz="2400" dirty="0"/>
                  <a:t>, maka untung sebesar </a:t>
                </a:r>
                <a:r>
                  <a:rPr lang="pl-PL" sz="2400" i="1" dirty="0"/>
                  <a:t>U</a:t>
                </a:r>
                <a:r>
                  <a:rPr lang="pl-PL" sz="2400" dirty="0"/>
                  <a:t> = 3.000.000 </a:t>
                </a:r>
                <a14:m>
                  <m:oMath xmlns:m="http://schemas.openxmlformats.org/officeDocument/2006/math">
                    <m:r>
                      <a:rPr lang="pl-PL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pl-PL" sz="2400" dirty="0"/>
                  <a:t> 2.500.000 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pl-PL" sz="2400" dirty="0"/>
                  <a:t> 500.000. </a:t>
                </a:r>
                <a:endParaRPr lang="en-US" sz="2400" dirty="0"/>
              </a:p>
              <a:p>
                <a:pPr algn="just">
                  <a:lnSpc>
                    <a:spcPct val="150000"/>
                  </a:lnSpc>
                </a:pPr>
                <a:r>
                  <a:rPr lang="pl-PL" sz="2400" dirty="0"/>
                  <a:t>%</a:t>
                </a:r>
                <a:r>
                  <a:rPr lang="pl-PL" sz="2400" i="1" dirty="0"/>
                  <a:t>U</a:t>
                </a:r>
                <a:r>
                  <a:rPr lang="pl-PL" sz="2400" dirty="0"/>
                  <a:t> </a:t>
                </a:r>
                <a14:m>
                  <m:oMath xmlns:m="http://schemas.openxmlformats.org/officeDocument/2006/math"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pl-PL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l-PL" sz="24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𝑈</m:t>
                        </m:r>
                      </m:num>
                      <m:den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𝐻𝑏</m:t>
                        </m:r>
                      </m:den>
                    </m:f>
                    <m:r>
                      <a:rPr lang="pl-PL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pl-PL" sz="2400" dirty="0"/>
                  <a:t> 100% </a:t>
                </a:r>
                <a14:m>
                  <m:oMath xmlns:m="http://schemas.openxmlformats.org/officeDocument/2006/math">
                    <m:r>
                      <a:rPr lang="en-ID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pl-PL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l-PL" sz="24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500.000</m:t>
                        </m:r>
                      </m:num>
                      <m:den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2.500.000</m:t>
                        </m:r>
                      </m:den>
                    </m:f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pl-PL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pl-PL" sz="2400" dirty="0"/>
                  <a:t> 100% </a:t>
                </a:r>
                <a14:m>
                  <m:oMath xmlns:m="http://schemas.openxmlformats.org/officeDocument/2006/math">
                    <m:r>
                      <a:rPr lang="en-ID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pl-PL" sz="2400" dirty="0"/>
                  <a:t> 20%</a:t>
                </a:r>
                <a:r>
                  <a:rPr lang="en-US" sz="2400" dirty="0"/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400" dirty="0"/>
                  <a:t>Jadi, </a:t>
                </a:r>
                <a:r>
                  <a:rPr lang="en-ID" sz="2400" dirty="0" err="1"/>
                  <a:t>persentase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keuntungan</a:t>
                </a:r>
                <a:r>
                  <a:rPr lang="en-ID" sz="2400" dirty="0"/>
                  <a:t> yang </a:t>
                </a:r>
                <a:r>
                  <a:rPr lang="en-ID" sz="2400" dirty="0" err="1"/>
                  <a:t>diperoleh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pedagang</a:t>
                </a:r>
                <a:r>
                  <a:rPr lang="en-ID" sz="2400" dirty="0"/>
                  <a:t> </a:t>
                </a:r>
                <a:r>
                  <a:rPr lang="en-ID" sz="2400" dirty="0" err="1"/>
                  <a:t>tersebut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adalah</a:t>
                </a:r>
                <a:r>
                  <a:rPr lang="en-ID" sz="2400" dirty="0"/>
                  <a:t> 20%.</a:t>
                </a:r>
                <a:endParaRPr lang="en-ID" sz="2400" b="1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C8F4E52-B0B2-830B-DB54-38EB87A2B1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327" y="1035188"/>
                <a:ext cx="10923842" cy="4707892"/>
              </a:xfrm>
              <a:prstGeom prst="rect">
                <a:avLst/>
              </a:prstGeom>
              <a:blipFill>
                <a:blip r:embed="rId4"/>
                <a:stretch>
                  <a:fillRect l="-893" r="-837" b="-20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01677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agonal Stripe 14">
            <a:extLst>
              <a:ext uri="{FF2B5EF4-FFF2-40B4-BE49-F238E27FC236}">
                <a16:creationId xmlns:a16="http://schemas.microsoft.com/office/drawing/2014/main" xmlns="" id="{BD0A30BA-2ECA-44DC-96DA-9FF49C5214FA}"/>
              </a:ext>
            </a:extLst>
          </p:cNvPr>
          <p:cNvSpPr/>
          <p:nvPr/>
        </p:nvSpPr>
        <p:spPr>
          <a:xfrm>
            <a:off x="452487" y="548331"/>
            <a:ext cx="1055802" cy="1092790"/>
          </a:xfrm>
          <a:prstGeom prst="diagStrip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ACE2C210-0931-463C-8182-E30EBBAE1EFC}"/>
              </a:ext>
            </a:extLst>
          </p:cNvPr>
          <p:cNvGrpSpPr/>
          <p:nvPr/>
        </p:nvGrpSpPr>
        <p:grpSpPr>
          <a:xfrm>
            <a:off x="452487" y="397142"/>
            <a:ext cx="4551794" cy="697584"/>
            <a:chOff x="452487" y="367645"/>
            <a:chExt cx="4551794" cy="69758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9FBE807D-E9D3-4BC6-8CEE-42450EE18DE5}"/>
                </a:ext>
              </a:extLst>
            </p:cNvPr>
            <p:cNvSpPr txBox="1"/>
            <p:nvPr/>
          </p:nvSpPr>
          <p:spPr>
            <a:xfrm>
              <a:off x="1291405" y="431965"/>
              <a:ext cx="3712876" cy="52322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Bilangan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Rasional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</a:endParaRPr>
            </a:p>
          </p:txBody>
        </p:sp>
        <p:sp>
          <p:nvSpPr>
            <p:cNvPr id="4" name="Flowchart: Delay 3">
              <a:extLst>
                <a:ext uri="{FF2B5EF4-FFF2-40B4-BE49-F238E27FC236}">
                  <a16:creationId xmlns:a16="http://schemas.microsoft.com/office/drawing/2014/main" xmlns="" id="{49CC3B85-BBF4-4902-9108-F22D2CE0EED2}"/>
                </a:ext>
              </a:extLst>
            </p:cNvPr>
            <p:cNvSpPr/>
            <p:nvPr/>
          </p:nvSpPr>
          <p:spPr>
            <a:xfrm>
              <a:off x="452487" y="367645"/>
              <a:ext cx="886119" cy="697584"/>
            </a:xfrm>
            <a:prstGeom prst="flowChartDelay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 panose="020B0604020202020204" pitchFamily="34" charset="0"/>
                </a:rPr>
                <a:t>B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xmlns="" id="{366BDC72-4679-4F85-B654-08A8EC9E21B6}"/>
                  </a:ext>
                </a:extLst>
              </p:cNvPr>
              <p:cNvSpPr txBox="1"/>
              <p:nvPr/>
            </p:nvSpPr>
            <p:spPr>
              <a:xfrm>
                <a:off x="895546" y="1125904"/>
                <a:ext cx="10560333" cy="26212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>
                    <a:cs typeface="Times New Roman" panose="02020603050405020304" pitchFamily="18" charset="0"/>
                  </a:rPr>
                  <a:t>Bilangan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rasional</a:t>
                </a:r>
                <a:r>
                  <a:rPr lang="en-ID" sz="2400" dirty="0">
                    <a:cs typeface="Times New Roman" panose="02020603050405020304" pitchFamily="18" charset="0"/>
                  </a:rPr>
                  <a:t> 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adalah</a:t>
                </a:r>
                <a:r>
                  <a:rPr lang="en-ID" sz="2400" dirty="0">
                    <a:cs typeface="Times New Roman" panose="02020603050405020304" pitchFamily="18" charset="0"/>
                  </a:rPr>
                  <a:t>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bilangan</a:t>
                </a:r>
                <a:r>
                  <a:rPr lang="en-ID" sz="2400" dirty="0">
                    <a:cs typeface="Times New Roman" panose="02020603050405020304" pitchFamily="18" charset="0"/>
                  </a:rPr>
                  <a:t> yang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dapat</a:t>
                </a:r>
                <a:r>
                  <a:rPr lang="en-ID" sz="2400" dirty="0">
                    <a:cs typeface="Times New Roman" panose="02020603050405020304" pitchFamily="18" charset="0"/>
                  </a:rPr>
                  <a:t>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diubah</a:t>
                </a:r>
                <a:r>
                  <a:rPr lang="en-ID" sz="2400" dirty="0">
                    <a:cs typeface="Times New Roman" panose="02020603050405020304" pitchFamily="18" charset="0"/>
                  </a:rPr>
                  <a:t>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menjadi</a:t>
                </a:r>
                <a:r>
                  <a:rPr lang="en-ID" sz="2400" dirty="0">
                    <a:cs typeface="Times New Roman" panose="02020603050405020304" pitchFamily="18" charset="0"/>
                  </a:rPr>
                  <a:t>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bentuk</a:t>
                </a:r>
                <a:r>
                  <a:rPr lang="en-ID" sz="2400" dirty="0">
                    <a:cs typeface="Times New Roman" panose="02020603050405020304" pitchFamily="18" charset="0"/>
                  </a:rPr>
                  <a:t>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pecahan</a:t>
                </a:r>
                <a:r>
                  <a:rPr lang="en-ID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ID" sz="2400" dirty="0">
                    <a:cs typeface="Times New Roman" panose="02020603050405020304" pitchFamily="18" charset="0"/>
                  </a:rPr>
                  <a:t> di mana </a:t>
                </a:r>
                <a:r>
                  <a:rPr lang="en-ID" sz="2400" i="1" dirty="0">
                    <a:cs typeface="Times New Roman" panose="02020603050405020304" pitchFamily="18" charset="0"/>
                  </a:rPr>
                  <a:t>a</a:t>
                </a:r>
                <a:r>
                  <a:rPr lang="en-ID" sz="2400" dirty="0">
                    <a:cs typeface="Times New Roman" panose="02020603050405020304" pitchFamily="18" charset="0"/>
                  </a:rPr>
                  <a:t> dan </a:t>
                </a:r>
                <a:r>
                  <a:rPr lang="en-ID" sz="2400" i="1" dirty="0">
                    <a:cs typeface="Times New Roman" panose="02020603050405020304" pitchFamily="18" charset="0"/>
                  </a:rPr>
                  <a:t>b</a:t>
                </a:r>
                <a:r>
                  <a:rPr lang="en-ID" sz="2400" dirty="0">
                    <a:cs typeface="Times New Roman" panose="02020603050405020304" pitchFamily="18" charset="0"/>
                  </a:rPr>
                  <a:t>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bilangan</a:t>
                </a:r>
                <a:r>
                  <a:rPr lang="en-ID" sz="2400" dirty="0">
                    <a:cs typeface="Times New Roman" panose="02020603050405020304" pitchFamily="18" charset="0"/>
                  </a:rPr>
                  <a:t>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bulat</a:t>
                </a:r>
                <a:r>
                  <a:rPr lang="en-ID" sz="2400" dirty="0">
                    <a:cs typeface="Times New Roman" panose="02020603050405020304" pitchFamily="18" charset="0"/>
                  </a:rPr>
                  <a:t> dan </a:t>
                </a:r>
                <a:r>
                  <a:rPr lang="en-ID" sz="2400" i="1" dirty="0">
                    <a:cs typeface="Times New Roman" panose="02020603050405020304" pitchFamily="18" charset="0"/>
                  </a:rPr>
                  <a:t>b</a:t>
                </a:r>
                <a:r>
                  <a:rPr lang="en-ID" sz="2400" dirty="0">
                    <a:cs typeface="Times New Roman" panose="02020603050405020304" pitchFamily="18" charset="0"/>
                  </a:rPr>
                  <a:t> ≠ 0.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Dalam</a:t>
                </a:r>
                <a:r>
                  <a:rPr lang="en-ID" sz="2400" dirty="0">
                    <a:cs typeface="Times New Roman" panose="02020603050405020304" pitchFamily="18" charset="0"/>
                  </a:rPr>
                  <a:t> garis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bilangan</a:t>
                </a:r>
                <a:r>
                  <a:rPr lang="en-ID" sz="2400" dirty="0">
                    <a:cs typeface="Times New Roman" panose="02020603050405020304" pitchFamily="18" charset="0"/>
                  </a:rPr>
                  <a:t>,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bilangan</a:t>
                </a:r>
                <a:r>
                  <a:rPr lang="en-ID" sz="2400" dirty="0">
                    <a:cs typeface="Times New Roman" panose="02020603050405020304" pitchFamily="18" charset="0"/>
                  </a:rPr>
                  <a:t>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rasional</a:t>
                </a:r>
                <a:r>
                  <a:rPr lang="en-ID" sz="2400" dirty="0">
                    <a:cs typeface="Times New Roman" panose="02020603050405020304" pitchFamily="18" charset="0"/>
                  </a:rPr>
                  <a:t>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adalah</a:t>
                </a:r>
                <a:r>
                  <a:rPr lang="en-ID" sz="2400" dirty="0">
                    <a:cs typeface="Times New Roman" panose="02020603050405020304" pitchFamily="18" charset="0"/>
                  </a:rPr>
                  <a:t>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semua</a:t>
                </a:r>
                <a:r>
                  <a:rPr lang="en-ID" sz="2400" dirty="0">
                    <a:cs typeface="Times New Roman" panose="02020603050405020304" pitchFamily="18" charset="0"/>
                  </a:rPr>
                  <a:t>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bilangan</a:t>
                </a:r>
                <a:r>
                  <a:rPr lang="en-ID" sz="2400" dirty="0">
                    <a:cs typeface="Times New Roman" panose="02020603050405020304" pitchFamily="18" charset="0"/>
                  </a:rPr>
                  <a:t>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bulat</a:t>
                </a:r>
                <a:r>
                  <a:rPr lang="en-ID" sz="2400" dirty="0">
                    <a:cs typeface="Times New Roman" panose="02020603050405020304" pitchFamily="18" charset="0"/>
                  </a:rPr>
                  <a:t> dan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bilangan-bilangan</a:t>
                </a:r>
                <a:r>
                  <a:rPr lang="en-ID" sz="2400" dirty="0">
                    <a:cs typeface="Times New Roman" panose="02020603050405020304" pitchFamily="18" charset="0"/>
                  </a:rPr>
                  <a:t> yang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terletak</a:t>
                </a:r>
                <a:r>
                  <a:rPr lang="en-ID" sz="2400" dirty="0">
                    <a:cs typeface="Times New Roman" panose="02020603050405020304" pitchFamily="18" charset="0"/>
                  </a:rPr>
                  <a:t> di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antara</a:t>
                </a:r>
                <a:r>
                  <a:rPr lang="en-ID" sz="2400" dirty="0">
                    <a:cs typeface="Times New Roman" panose="02020603050405020304" pitchFamily="18" charset="0"/>
                  </a:rPr>
                  <a:t> dua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bilangan</a:t>
                </a:r>
                <a:r>
                  <a:rPr lang="en-ID" sz="2400" dirty="0">
                    <a:cs typeface="Times New Roman" panose="02020603050405020304" pitchFamily="18" charset="0"/>
                  </a:rPr>
                  <a:t>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bulat</a:t>
                </a:r>
                <a:r>
                  <a:rPr lang="en-ID" sz="2400" dirty="0">
                    <a:cs typeface="Times New Roman" panose="02020603050405020304" pitchFamily="18" charset="0"/>
                  </a:rPr>
                  <a:t>,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tetapi</a:t>
                </a:r>
                <a:r>
                  <a:rPr lang="en-ID" sz="2400" dirty="0">
                    <a:cs typeface="Times New Roman" panose="02020603050405020304" pitchFamily="18" charset="0"/>
                  </a:rPr>
                  <a:t> yang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dapat</a:t>
                </a:r>
                <a:r>
                  <a:rPr lang="en-ID" sz="2400" dirty="0">
                    <a:cs typeface="Times New Roman" panose="02020603050405020304" pitchFamily="18" charset="0"/>
                  </a:rPr>
                  <a:t>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dinyatakan</a:t>
                </a:r>
                <a:r>
                  <a:rPr lang="en-ID" sz="2400" dirty="0">
                    <a:cs typeface="Times New Roman" panose="02020603050405020304" pitchFamily="18" charset="0"/>
                  </a:rPr>
                  <a:t>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dalam</a:t>
                </a:r>
                <a:r>
                  <a:rPr lang="en-ID" sz="2400" dirty="0">
                    <a:cs typeface="Times New Roman" panose="02020603050405020304" pitchFamily="18" charset="0"/>
                  </a:rPr>
                  <a:t> </a:t>
                </a:r>
                <a:r>
                  <a:rPr lang="en-ID" sz="2400" dirty="0" err="1">
                    <a:cs typeface="Times New Roman" panose="02020603050405020304" pitchFamily="18" charset="0"/>
                  </a:rPr>
                  <a:t>bentuk</a:t>
                </a:r>
                <a:r>
                  <a:rPr lang="en-ID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ID" sz="2400" dirty="0">
                    <a:cs typeface="Times New Roman" panose="02020603050405020304" pitchFamily="18" charset="0"/>
                  </a:rPr>
                  <a:t>. </a:t>
                </a: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366BDC72-4679-4F85-B654-08A8EC9E21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546" y="1125904"/>
                <a:ext cx="10560333" cy="2621295"/>
              </a:xfrm>
              <a:prstGeom prst="rect">
                <a:avLst/>
              </a:prstGeom>
              <a:blipFill>
                <a:blip r:embed="rId2"/>
                <a:stretch>
                  <a:fillRect l="-924" r="-866" b="-1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4" name="Group 193">
            <a:extLst>
              <a:ext uri="{FF2B5EF4-FFF2-40B4-BE49-F238E27FC236}">
                <a16:creationId xmlns:a16="http://schemas.microsoft.com/office/drawing/2014/main" xmlns="" id="{6C199B50-FE83-087B-71C2-A3F1804FE7CA}"/>
              </a:ext>
            </a:extLst>
          </p:cNvPr>
          <p:cNvGrpSpPr/>
          <p:nvPr/>
        </p:nvGrpSpPr>
        <p:grpSpPr>
          <a:xfrm>
            <a:off x="4285890" y="3980510"/>
            <a:ext cx="3620219" cy="562438"/>
            <a:chOff x="7616972" y="3684796"/>
            <a:chExt cx="3620219" cy="562438"/>
          </a:xfrm>
        </p:grpSpPr>
        <p:cxnSp>
          <p:nvCxnSpPr>
            <p:cNvPr id="101" name="Straight Arrow Connector 100">
              <a:extLst>
                <a:ext uri="{FF2B5EF4-FFF2-40B4-BE49-F238E27FC236}">
                  <a16:creationId xmlns:a16="http://schemas.microsoft.com/office/drawing/2014/main" xmlns="" id="{08384E32-4A3A-A470-C4ED-E87A9FE5FA7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16972" y="3734056"/>
              <a:ext cx="3620219" cy="252"/>
            </a:xfrm>
            <a:prstGeom prst="straightConnector1">
              <a:avLst/>
            </a:prstGeom>
            <a:ln w="28575">
              <a:headEnd type="stealth"/>
              <a:tailEnd type="stealt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xmlns="" id="{CBD28039-814B-34C2-456B-8A134FB1B6AD}"/>
                </a:ext>
              </a:extLst>
            </p:cNvPr>
            <p:cNvCxnSpPr/>
            <p:nvPr/>
          </p:nvCxnSpPr>
          <p:spPr>
            <a:xfrm>
              <a:off x="8144921" y="3691146"/>
              <a:ext cx="0" cy="8632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xmlns="" id="{197CB2BA-C359-5AD8-92EA-1A275636D631}"/>
                </a:ext>
              </a:extLst>
            </p:cNvPr>
            <p:cNvCxnSpPr/>
            <p:nvPr/>
          </p:nvCxnSpPr>
          <p:spPr>
            <a:xfrm>
              <a:off x="8671971" y="3691146"/>
              <a:ext cx="0" cy="8632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xmlns="" id="{549D9F55-D7FB-23B4-BAE5-A85A8DC378E3}"/>
                </a:ext>
              </a:extLst>
            </p:cNvPr>
            <p:cNvCxnSpPr/>
            <p:nvPr/>
          </p:nvCxnSpPr>
          <p:spPr>
            <a:xfrm>
              <a:off x="9154571" y="3691146"/>
              <a:ext cx="0" cy="8632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xmlns="" id="{20305EA5-029F-1A96-34ED-EEC1D4C230EB}"/>
                </a:ext>
              </a:extLst>
            </p:cNvPr>
            <p:cNvCxnSpPr/>
            <p:nvPr/>
          </p:nvCxnSpPr>
          <p:spPr>
            <a:xfrm>
              <a:off x="9662571" y="3691146"/>
              <a:ext cx="0" cy="8632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xmlns="" id="{5D92A20F-7E17-8838-6B72-0756F6DC4DCF}"/>
                </a:ext>
              </a:extLst>
            </p:cNvPr>
            <p:cNvCxnSpPr/>
            <p:nvPr/>
          </p:nvCxnSpPr>
          <p:spPr>
            <a:xfrm>
              <a:off x="10202321" y="3691146"/>
              <a:ext cx="0" cy="8632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xmlns="" id="{EA34FCCE-2A1A-EE91-4ACE-78567661B589}"/>
                </a:ext>
              </a:extLst>
            </p:cNvPr>
            <p:cNvCxnSpPr/>
            <p:nvPr/>
          </p:nvCxnSpPr>
          <p:spPr>
            <a:xfrm>
              <a:off x="10742071" y="3684796"/>
              <a:ext cx="0" cy="8632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8" name="TextBox 75">
              <a:extLst>
                <a:ext uri="{FF2B5EF4-FFF2-40B4-BE49-F238E27FC236}">
                  <a16:creationId xmlns:a16="http://schemas.microsoft.com/office/drawing/2014/main" xmlns="" id="{6DC3DACC-9697-B9D0-B2BF-661B5D147156}"/>
                </a:ext>
              </a:extLst>
            </p:cNvPr>
            <p:cNvSpPr txBox="1"/>
            <p:nvPr/>
          </p:nvSpPr>
          <p:spPr>
            <a:xfrm>
              <a:off x="7954478" y="3734308"/>
              <a:ext cx="3808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0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9" name="TextBox 75">
                  <a:extLst>
                    <a:ext uri="{FF2B5EF4-FFF2-40B4-BE49-F238E27FC236}">
                      <a16:creationId xmlns:a16="http://schemas.microsoft.com/office/drawing/2014/main" xmlns="" id="{5BC5A18E-6CD9-5A78-9612-588810B1D782}"/>
                    </a:ext>
                  </a:extLst>
                </p:cNvPr>
                <p:cNvSpPr txBox="1"/>
                <p:nvPr/>
              </p:nvSpPr>
              <p:spPr>
                <a:xfrm>
                  <a:off x="8503811" y="3771121"/>
                  <a:ext cx="380885" cy="43922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kumimoji="0" lang="en-US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ea typeface="+mn-ea"/>
                                <a:cs typeface="+mn-cs"/>
                              </a:rPr>
                            </m:ctrlPr>
                          </m:fPr>
                          <m:num>
                            <m:r>
                              <a:rPr kumimoji="0" lang="en-US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5</m:t>
                            </m:r>
                          </m:den>
                        </m:f>
                      </m:oMath>
                    </m:oMathPara>
                  </a14:m>
                  <a:endPara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89" name="TextBox 75">
                  <a:extLst>
                    <a:ext uri="{FF2B5EF4-FFF2-40B4-BE49-F238E27FC236}">
                      <a16:creationId xmlns:a16="http://schemas.microsoft.com/office/drawing/2014/main" id="{5BC5A18E-6CD9-5A78-9612-588810B1D78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03811" y="3771121"/>
                  <a:ext cx="380885" cy="439223"/>
                </a:xfrm>
                <a:prstGeom prst="rect">
                  <a:avLst/>
                </a:prstGeom>
                <a:blipFill>
                  <a:blip r:embed="rId3"/>
                  <a:stretch>
                    <a:fillRect b="-1389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0" name="TextBox 75">
                  <a:extLst>
                    <a:ext uri="{FF2B5EF4-FFF2-40B4-BE49-F238E27FC236}">
                      <a16:creationId xmlns:a16="http://schemas.microsoft.com/office/drawing/2014/main" xmlns="" id="{C1F65FFA-E591-9FB1-C35A-22D91C9F7CDD}"/>
                    </a:ext>
                  </a:extLst>
                </p:cNvPr>
                <p:cNvSpPr txBox="1"/>
                <p:nvPr/>
              </p:nvSpPr>
              <p:spPr>
                <a:xfrm>
                  <a:off x="8972181" y="3777471"/>
                  <a:ext cx="380885" cy="45518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kumimoji="0" lang="en-US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ea typeface="+mn-ea"/>
                                <a:cs typeface="+mn-cs"/>
                              </a:rPr>
                            </m:ctrlPr>
                          </m:fPr>
                          <m:num>
                            <m:r>
                              <a:rPr kumimoji="0" lang="en-US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5</m:t>
                            </m:r>
                          </m:den>
                        </m:f>
                      </m:oMath>
                    </m:oMathPara>
                  </a14:m>
                  <a:endPara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90" name="TextBox 75">
                  <a:extLst>
                    <a:ext uri="{FF2B5EF4-FFF2-40B4-BE49-F238E27FC236}">
                      <a16:creationId xmlns:a16="http://schemas.microsoft.com/office/drawing/2014/main" id="{C1F65FFA-E591-9FB1-C35A-22D91C9F7CD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72181" y="3777471"/>
                  <a:ext cx="380885" cy="455189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1" name="TextBox 75">
                  <a:extLst>
                    <a:ext uri="{FF2B5EF4-FFF2-40B4-BE49-F238E27FC236}">
                      <a16:creationId xmlns:a16="http://schemas.microsoft.com/office/drawing/2014/main" xmlns="" id="{4A8D2B46-D912-A71B-E7E3-524D8B7421E0}"/>
                    </a:ext>
                  </a:extLst>
                </p:cNvPr>
                <p:cNvSpPr txBox="1"/>
                <p:nvPr/>
              </p:nvSpPr>
              <p:spPr>
                <a:xfrm>
                  <a:off x="9486533" y="3786989"/>
                  <a:ext cx="380885" cy="45518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kumimoji="0" lang="en-US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ea typeface="+mn-ea"/>
                                <a:cs typeface="+mn-cs"/>
                              </a:rPr>
                            </m:ctrlPr>
                          </m:fPr>
                          <m:num>
                            <m:r>
                              <a:rPr kumimoji="0" lang="en-US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5</m:t>
                            </m:r>
                          </m:den>
                        </m:f>
                      </m:oMath>
                    </m:oMathPara>
                  </a14:m>
                  <a:endPara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91" name="TextBox 75">
                  <a:extLst>
                    <a:ext uri="{FF2B5EF4-FFF2-40B4-BE49-F238E27FC236}">
                      <a16:creationId xmlns:a16="http://schemas.microsoft.com/office/drawing/2014/main" id="{4A8D2B46-D912-A71B-E7E3-524D8B7421E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486533" y="3786989"/>
                  <a:ext cx="380885" cy="455189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2" name="TextBox 75">
                  <a:extLst>
                    <a:ext uri="{FF2B5EF4-FFF2-40B4-BE49-F238E27FC236}">
                      <a16:creationId xmlns:a16="http://schemas.microsoft.com/office/drawing/2014/main" xmlns="" id="{601ABEE6-5DC4-F7C7-44D4-42916F5E31CE}"/>
                    </a:ext>
                  </a:extLst>
                </p:cNvPr>
                <p:cNvSpPr txBox="1"/>
                <p:nvPr/>
              </p:nvSpPr>
              <p:spPr>
                <a:xfrm>
                  <a:off x="10011878" y="3792045"/>
                  <a:ext cx="380885" cy="45518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kumimoji="0" lang="en-US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ea typeface="+mn-ea"/>
                                <a:cs typeface="+mn-cs"/>
                              </a:rPr>
                            </m:ctrlPr>
                          </m:fPr>
                          <m:num>
                            <m:r>
                              <a:rPr kumimoji="0" lang="en-US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5</m:t>
                            </m:r>
                          </m:den>
                        </m:f>
                      </m:oMath>
                    </m:oMathPara>
                  </a14:m>
                  <a:endPara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92" name="TextBox 75">
                  <a:extLst>
                    <a:ext uri="{FF2B5EF4-FFF2-40B4-BE49-F238E27FC236}">
                      <a16:creationId xmlns:a16="http://schemas.microsoft.com/office/drawing/2014/main" id="{601ABEE6-5DC4-F7C7-44D4-42916F5E31C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011878" y="3792045"/>
                  <a:ext cx="380885" cy="455189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93" name="TextBox 75">
              <a:extLst>
                <a:ext uri="{FF2B5EF4-FFF2-40B4-BE49-F238E27FC236}">
                  <a16:creationId xmlns:a16="http://schemas.microsoft.com/office/drawing/2014/main" xmlns="" id="{5E3B1FCF-E579-06FF-74C1-A86C31EC68E0}"/>
                </a:ext>
              </a:extLst>
            </p:cNvPr>
            <p:cNvSpPr txBox="1"/>
            <p:nvPr/>
          </p:nvSpPr>
          <p:spPr>
            <a:xfrm>
              <a:off x="10551628" y="3771121"/>
              <a:ext cx="38088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prstClr val="black"/>
                  </a:solidFill>
                </a:rPr>
                <a:t>1</a:t>
              </a:r>
              <a:endPara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6" name="TextBox 195">
                <a:extLst>
                  <a:ext uri="{FF2B5EF4-FFF2-40B4-BE49-F238E27FC236}">
                    <a16:creationId xmlns:a16="http://schemas.microsoft.com/office/drawing/2014/main" xmlns="" id="{A6450996-3796-47A2-E33E-D8D2D1E529EE}"/>
                  </a:ext>
                </a:extLst>
              </p:cNvPr>
              <p:cNvSpPr txBox="1"/>
              <p:nvPr/>
            </p:nvSpPr>
            <p:spPr>
              <a:xfrm>
                <a:off x="980388" y="4642066"/>
                <a:ext cx="10637971" cy="13677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ID" sz="2400" dirty="0"/>
                  <a:t>Di </a:t>
                </a:r>
                <a:r>
                  <a:rPr lang="en-ID" sz="2400" dirty="0" err="1"/>
                  <a:t>antara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bilangan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bulat</a:t>
                </a:r>
                <a:r>
                  <a:rPr lang="en-ID" sz="2400" dirty="0"/>
                  <a:t> 0 dan 1 </a:t>
                </a:r>
                <a:r>
                  <a:rPr lang="en-ID" sz="2400" dirty="0" err="1"/>
                  <a:t>dibagi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menjadi</a:t>
                </a:r>
                <a:r>
                  <a:rPr lang="en-ID" sz="2400" dirty="0"/>
                  <a:t> 5 </a:t>
                </a:r>
                <a:r>
                  <a:rPr lang="en-ID" sz="2400" dirty="0" err="1"/>
                  <a:t>bagian</a:t>
                </a:r>
                <a:r>
                  <a:rPr lang="en-ID" sz="2400" dirty="0"/>
                  <a:t>, </a:t>
                </a:r>
                <a:r>
                  <a:rPr lang="en-ID" sz="2400" dirty="0" err="1"/>
                  <a:t>sehingga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setiap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bagian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bernilai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ID" sz="2400" dirty="0"/>
                  <a:t>. </a:t>
                </a:r>
                <a:r>
                  <a:rPr lang="en-ID" sz="2400" dirty="0" err="1"/>
                  <a:t>Bilangan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f>
                      <m:fPr>
                        <m:ctrlPr>
                          <a:rPr lang="en-ID" sz="24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f>
                      <m:fPr>
                        <m:ctrlPr>
                          <a:rPr lang="en-ID" sz="24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</m:t>
                    </m:r>
                  </m:oMath>
                </a14:m>
                <a:r>
                  <a:rPr lang="en-ID" sz="2400" dirty="0"/>
                  <a:t>dan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ID" sz="2400" dirty="0"/>
                  <a:t>merupakan </a:t>
                </a:r>
                <a:r>
                  <a:rPr lang="en-ID" sz="2400" dirty="0" err="1"/>
                  <a:t>bilangan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rasional</a:t>
                </a:r>
                <a:r>
                  <a:rPr lang="en-ID" sz="2400" dirty="0"/>
                  <a:t>.</a:t>
                </a:r>
              </a:p>
            </p:txBody>
          </p:sp>
        </mc:Choice>
        <mc:Fallback xmlns="">
          <p:sp>
            <p:nvSpPr>
              <p:cNvPr id="196" name="TextBox 195">
                <a:extLst>
                  <a:ext uri="{FF2B5EF4-FFF2-40B4-BE49-F238E27FC236}">
                    <a16:creationId xmlns:a16="http://schemas.microsoft.com/office/drawing/2014/main" id="{A6450996-3796-47A2-E33E-D8D2D1E529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0388" y="4642066"/>
                <a:ext cx="10637971" cy="1367747"/>
              </a:xfrm>
              <a:prstGeom prst="rect">
                <a:avLst/>
              </a:prstGeom>
              <a:blipFill>
                <a:blip r:embed="rId7"/>
                <a:stretch>
                  <a:fillRect l="-917" r="-860" b="-3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2513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366BDC72-4679-4F85-B654-08A8EC9E21B6}"/>
              </a:ext>
            </a:extLst>
          </p:cNvPr>
          <p:cNvSpPr txBox="1"/>
          <p:nvPr/>
        </p:nvSpPr>
        <p:spPr>
          <a:xfrm>
            <a:off x="763879" y="1140200"/>
            <a:ext cx="1066424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ID" sz="2000" dirty="0" err="1"/>
              <a:t>Diskon</a:t>
            </a:r>
            <a:r>
              <a:rPr lang="en-ID" sz="2000" dirty="0"/>
              <a:t> </a:t>
            </a:r>
            <a:r>
              <a:rPr lang="en-ID" sz="2000" dirty="0" err="1"/>
              <a:t>adalah</a:t>
            </a:r>
            <a:r>
              <a:rPr lang="en-ID" sz="2000" dirty="0"/>
              <a:t> </a:t>
            </a:r>
            <a:r>
              <a:rPr lang="en-ID" sz="2000" dirty="0" err="1"/>
              <a:t>pengurangan</a:t>
            </a:r>
            <a:r>
              <a:rPr lang="en-ID" sz="2000" dirty="0"/>
              <a:t> </a:t>
            </a:r>
            <a:r>
              <a:rPr lang="en-ID" sz="2000" dirty="0" err="1"/>
              <a:t>harga</a:t>
            </a:r>
            <a:r>
              <a:rPr lang="en-ID" sz="2000" dirty="0"/>
              <a:t> yang </a:t>
            </a:r>
            <a:r>
              <a:rPr lang="en-ID" sz="2000" dirty="0" err="1"/>
              <a:t>diberikan</a:t>
            </a:r>
            <a:r>
              <a:rPr lang="en-ID" sz="2000" dirty="0"/>
              <a:t> </a:t>
            </a:r>
            <a:r>
              <a:rPr lang="en-ID" sz="2000" dirty="0" err="1"/>
              <a:t>kepada</a:t>
            </a:r>
            <a:r>
              <a:rPr lang="en-ID" sz="2000" dirty="0"/>
              <a:t> </a:t>
            </a:r>
            <a:r>
              <a:rPr lang="en-ID" sz="2000" dirty="0" err="1"/>
              <a:t>pembeli</a:t>
            </a:r>
            <a:r>
              <a:rPr lang="en-ID" sz="2000" dirty="0"/>
              <a:t> </a:t>
            </a:r>
            <a:r>
              <a:rPr lang="en-ID" sz="2000" dirty="0" err="1"/>
              <a:t>saat</a:t>
            </a:r>
            <a:r>
              <a:rPr lang="en-ID" sz="2000" dirty="0"/>
              <a:t> </a:t>
            </a:r>
            <a:r>
              <a:rPr lang="en-ID" sz="2000" dirty="0" err="1"/>
              <a:t>melakukan</a:t>
            </a:r>
            <a:r>
              <a:rPr lang="en-ID" sz="2000" dirty="0"/>
              <a:t> </a:t>
            </a:r>
            <a:r>
              <a:rPr lang="en-ID" sz="2000" dirty="0" err="1"/>
              <a:t>pembelian</a:t>
            </a:r>
            <a:r>
              <a:rPr lang="en-ID" sz="2000" dirty="0"/>
              <a:t> </a:t>
            </a:r>
            <a:r>
              <a:rPr lang="en-ID" sz="2000" dirty="0" err="1"/>
              <a:t>barang</a:t>
            </a:r>
            <a:r>
              <a:rPr lang="en-ID" sz="2000" dirty="0"/>
              <a:t> </a:t>
            </a:r>
            <a:r>
              <a:rPr lang="en-ID" sz="2000" dirty="0" err="1"/>
              <a:t>atau</a:t>
            </a:r>
            <a:r>
              <a:rPr lang="en-ID" sz="2000" dirty="0"/>
              <a:t> </a:t>
            </a:r>
            <a:r>
              <a:rPr lang="en-ID" sz="2000" dirty="0" err="1"/>
              <a:t>jasa</a:t>
            </a:r>
            <a:r>
              <a:rPr lang="en-ID" sz="2000" dirty="0"/>
              <a:t>. </a:t>
            </a:r>
            <a:r>
              <a:rPr lang="en-ID" sz="2000" dirty="0" err="1"/>
              <a:t>Misalkan</a:t>
            </a:r>
            <a:r>
              <a:rPr lang="en-ID" sz="2000" dirty="0"/>
              <a:t> </a:t>
            </a:r>
            <a:r>
              <a:rPr lang="en-ID" sz="2000" i="1" dirty="0"/>
              <a:t>Ha</a:t>
            </a:r>
            <a:r>
              <a:rPr lang="en-ID" sz="2000" dirty="0"/>
              <a:t> = </a:t>
            </a:r>
            <a:r>
              <a:rPr lang="en-ID" sz="2000" dirty="0" err="1"/>
              <a:t>harga</a:t>
            </a:r>
            <a:r>
              <a:rPr lang="en-ID" sz="2000" dirty="0"/>
              <a:t> </a:t>
            </a:r>
            <a:r>
              <a:rPr lang="en-ID" sz="2000" dirty="0" err="1"/>
              <a:t>awal</a:t>
            </a:r>
            <a:r>
              <a:rPr lang="en-ID" sz="2000" dirty="0"/>
              <a:t>, </a:t>
            </a:r>
            <a:r>
              <a:rPr lang="en-ID" sz="2000" i="1" dirty="0"/>
              <a:t>Hp</a:t>
            </a:r>
            <a:r>
              <a:rPr lang="en-ID" sz="2000" dirty="0"/>
              <a:t> = </a:t>
            </a:r>
            <a:r>
              <a:rPr lang="en-ID" sz="2000" dirty="0" err="1"/>
              <a:t>harga</a:t>
            </a:r>
            <a:r>
              <a:rPr lang="en-ID" sz="2000" dirty="0"/>
              <a:t> </a:t>
            </a:r>
            <a:r>
              <a:rPr lang="en-ID" sz="2000" dirty="0" err="1"/>
              <a:t>bayar</a:t>
            </a:r>
            <a:r>
              <a:rPr lang="en-ID" sz="2000" dirty="0"/>
              <a:t>, </a:t>
            </a:r>
            <a:r>
              <a:rPr lang="en-ID" sz="2000" i="1" dirty="0"/>
              <a:t>D</a:t>
            </a:r>
            <a:r>
              <a:rPr lang="en-ID" sz="2000" dirty="0"/>
              <a:t> = </a:t>
            </a:r>
            <a:r>
              <a:rPr lang="en-ID" sz="2000" dirty="0" err="1"/>
              <a:t>besar</a:t>
            </a:r>
            <a:r>
              <a:rPr lang="en-ID" sz="2000" dirty="0"/>
              <a:t> </a:t>
            </a:r>
            <a:r>
              <a:rPr lang="en-ID" sz="2000" dirty="0" err="1"/>
              <a:t>diskon</a:t>
            </a:r>
            <a:r>
              <a:rPr lang="en-ID" sz="2000" dirty="0"/>
              <a:t>, %</a:t>
            </a:r>
            <a:r>
              <a:rPr lang="en-ID" sz="2000" i="1" dirty="0"/>
              <a:t>D</a:t>
            </a:r>
            <a:r>
              <a:rPr lang="en-ID" sz="2000" dirty="0"/>
              <a:t> = </a:t>
            </a:r>
            <a:r>
              <a:rPr lang="en-ID" sz="2000" dirty="0" err="1"/>
              <a:t>persentase</a:t>
            </a:r>
            <a:r>
              <a:rPr lang="en-ID" sz="2000" dirty="0"/>
              <a:t> </a:t>
            </a:r>
            <a:r>
              <a:rPr lang="en-ID" sz="2000" dirty="0" err="1"/>
              <a:t>diskon</a:t>
            </a:r>
            <a:r>
              <a:rPr lang="en-ID" sz="2000" dirty="0"/>
              <a:t>, </a:t>
            </a:r>
            <a:r>
              <a:rPr lang="en-ID" sz="2000" dirty="0" err="1"/>
              <a:t>maka</a:t>
            </a:r>
            <a:r>
              <a:rPr lang="en-ID" sz="2000" dirty="0"/>
              <a:t>:</a:t>
            </a:r>
            <a:endParaRPr lang="en-ID" sz="2000" b="1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D46D2ACC-D22C-18D6-4EE9-3C1AD0C6A330}"/>
              </a:ext>
            </a:extLst>
          </p:cNvPr>
          <p:cNvGrpSpPr/>
          <p:nvPr/>
        </p:nvGrpSpPr>
        <p:grpSpPr>
          <a:xfrm>
            <a:off x="836294" y="204488"/>
            <a:ext cx="1792704" cy="841141"/>
            <a:chOff x="506201" y="322407"/>
            <a:chExt cx="900764" cy="84114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8EEBF80B-FD09-6109-6A9D-4069869605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201" y="322407"/>
              <a:ext cx="900764" cy="84114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0C415F58-C53D-520A-FC8F-E673047A46E7}"/>
                </a:ext>
              </a:extLst>
            </p:cNvPr>
            <p:cNvSpPr txBox="1"/>
            <p:nvPr/>
          </p:nvSpPr>
          <p:spPr>
            <a:xfrm>
              <a:off x="542587" y="562249"/>
              <a:ext cx="82799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2.  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Diskon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580EC1D4-EA5E-DC7B-4E1A-9E393C736C71}"/>
              </a:ext>
            </a:extLst>
          </p:cNvPr>
          <p:cNvGrpSpPr/>
          <p:nvPr/>
        </p:nvGrpSpPr>
        <p:grpSpPr>
          <a:xfrm>
            <a:off x="4398015" y="2023291"/>
            <a:ext cx="3395969" cy="1068284"/>
            <a:chOff x="6205626" y="4527754"/>
            <a:chExt cx="3918109" cy="726127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xmlns="" id="{C8575B1F-C3A8-0E0E-A136-DA841A607ADB}"/>
                </a:ext>
              </a:extLst>
            </p:cNvPr>
            <p:cNvSpPr/>
            <p:nvPr/>
          </p:nvSpPr>
          <p:spPr>
            <a:xfrm>
              <a:off x="6205626" y="4527754"/>
              <a:ext cx="3918109" cy="726127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xmlns="" id="{61F1880F-0C5F-C3D5-0C36-F3AE3AA66FC5}"/>
                    </a:ext>
                  </a:extLst>
                </p:cNvPr>
                <p:cNvSpPr/>
                <p:nvPr/>
              </p:nvSpPr>
              <p:spPr>
                <a:xfrm>
                  <a:off x="6494047" y="4604766"/>
                  <a:ext cx="3441003" cy="64911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𝐻𝑎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𝐻𝑝</m:t>
                        </m:r>
                      </m:oMath>
                    </m:oMathPara>
                  </a14:m>
                  <a:endPara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%</m:t>
                        </m:r>
                        <m:r>
                          <a:rPr lang="en-US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  <m:r>
                          <a:rPr lang="en-US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𝐷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𝐻𝑎</m:t>
                            </m:r>
                          </m:den>
                        </m:f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100%</m:t>
                        </m:r>
                      </m:oMath>
                    </m:oMathPara>
                  </a14:m>
                  <a:endPara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61F1880F-0C5F-C3D5-0C36-F3AE3AA66FC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94047" y="4604766"/>
                  <a:ext cx="3441003" cy="649115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3B9D51C-C2BB-33BC-D516-0E3C4E738ADD}"/>
              </a:ext>
            </a:extLst>
          </p:cNvPr>
          <p:cNvSpPr txBox="1"/>
          <p:nvPr/>
        </p:nvSpPr>
        <p:spPr>
          <a:xfrm>
            <a:off x="756624" y="4079343"/>
            <a:ext cx="1066424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ID" sz="2000" dirty="0" err="1"/>
              <a:t>Bruto</a:t>
            </a:r>
            <a:r>
              <a:rPr lang="en-ID" sz="2000" dirty="0"/>
              <a:t> </a:t>
            </a:r>
            <a:r>
              <a:rPr lang="en-ID" sz="2000" dirty="0" err="1"/>
              <a:t>adalah</a:t>
            </a:r>
            <a:r>
              <a:rPr lang="en-ID" sz="2000" dirty="0"/>
              <a:t> </a:t>
            </a:r>
            <a:r>
              <a:rPr lang="en-ID" sz="2000" dirty="0" err="1"/>
              <a:t>berat</a:t>
            </a:r>
            <a:r>
              <a:rPr lang="en-ID" sz="2000" dirty="0"/>
              <a:t> </a:t>
            </a:r>
            <a:r>
              <a:rPr lang="en-ID" sz="2000" dirty="0" err="1"/>
              <a:t>kotor</a:t>
            </a:r>
            <a:r>
              <a:rPr lang="en-ID" sz="2000" dirty="0"/>
              <a:t> dan </a:t>
            </a:r>
            <a:r>
              <a:rPr lang="en-ID" sz="2000" dirty="0" err="1"/>
              <a:t>neto</a:t>
            </a:r>
            <a:r>
              <a:rPr lang="en-ID" sz="2000" dirty="0"/>
              <a:t> </a:t>
            </a:r>
            <a:r>
              <a:rPr lang="en-ID" sz="2000" dirty="0" err="1"/>
              <a:t>adalah</a:t>
            </a:r>
            <a:r>
              <a:rPr lang="en-ID" sz="2000" dirty="0"/>
              <a:t> </a:t>
            </a:r>
            <a:r>
              <a:rPr lang="en-ID" sz="2000" dirty="0" err="1"/>
              <a:t>berat</a:t>
            </a:r>
            <a:r>
              <a:rPr lang="en-ID" sz="2000" dirty="0"/>
              <a:t> </a:t>
            </a:r>
            <a:r>
              <a:rPr lang="en-ID" sz="2000" dirty="0" err="1"/>
              <a:t>bersih</a:t>
            </a:r>
            <a:r>
              <a:rPr lang="en-ID" sz="2000" dirty="0"/>
              <a:t>. </a:t>
            </a:r>
            <a:r>
              <a:rPr lang="en-ID" sz="2000" dirty="0" err="1"/>
              <a:t>Selisih</a:t>
            </a:r>
            <a:r>
              <a:rPr lang="en-ID" sz="2000" dirty="0"/>
              <a:t> </a:t>
            </a:r>
            <a:r>
              <a:rPr lang="en-ID" sz="2000" dirty="0" err="1"/>
              <a:t>antara</a:t>
            </a:r>
            <a:r>
              <a:rPr lang="en-ID" sz="2000" dirty="0"/>
              <a:t> </a:t>
            </a:r>
            <a:r>
              <a:rPr lang="en-ID" sz="2000" dirty="0" err="1"/>
              <a:t>berat</a:t>
            </a:r>
            <a:r>
              <a:rPr lang="en-ID" sz="2000" dirty="0"/>
              <a:t> </a:t>
            </a:r>
            <a:r>
              <a:rPr lang="en-ID" sz="2000" dirty="0" err="1"/>
              <a:t>bruto</a:t>
            </a:r>
            <a:r>
              <a:rPr lang="en-ID" sz="2000" dirty="0"/>
              <a:t> dan </a:t>
            </a:r>
            <a:r>
              <a:rPr lang="en-ID" sz="2000" dirty="0" err="1"/>
              <a:t>neto</a:t>
            </a:r>
            <a:r>
              <a:rPr lang="en-ID" sz="2000" dirty="0"/>
              <a:t> </a:t>
            </a:r>
            <a:r>
              <a:rPr lang="en-ID" sz="2000" dirty="0" err="1"/>
              <a:t>adalah</a:t>
            </a:r>
            <a:r>
              <a:rPr lang="en-ID" sz="2000" dirty="0"/>
              <a:t> tara. </a:t>
            </a:r>
            <a:r>
              <a:rPr lang="en-ID" sz="2000" dirty="0" err="1"/>
              <a:t>Hubungan</a:t>
            </a:r>
            <a:r>
              <a:rPr lang="en-ID" sz="2000" dirty="0"/>
              <a:t> </a:t>
            </a:r>
            <a:r>
              <a:rPr lang="en-ID" sz="2000" dirty="0" err="1"/>
              <a:t>antara</a:t>
            </a:r>
            <a:r>
              <a:rPr lang="en-ID" sz="2000" dirty="0"/>
              <a:t> </a:t>
            </a:r>
            <a:r>
              <a:rPr lang="en-ID" sz="2000" dirty="0" err="1"/>
              <a:t>bruto</a:t>
            </a:r>
            <a:r>
              <a:rPr lang="en-ID" sz="2000" dirty="0"/>
              <a:t>, </a:t>
            </a:r>
            <a:r>
              <a:rPr lang="en-ID" sz="2000" dirty="0" err="1"/>
              <a:t>neto</a:t>
            </a:r>
            <a:r>
              <a:rPr lang="en-ID" sz="2000" dirty="0"/>
              <a:t>, dan tara </a:t>
            </a:r>
            <a:r>
              <a:rPr lang="en-ID" sz="2000" dirty="0" err="1"/>
              <a:t>dapat</a:t>
            </a:r>
            <a:r>
              <a:rPr lang="en-ID" sz="2000" dirty="0"/>
              <a:t> </a:t>
            </a:r>
            <a:r>
              <a:rPr lang="en-ID" sz="2000" dirty="0" err="1"/>
              <a:t>dirumuskan</a:t>
            </a:r>
            <a:r>
              <a:rPr lang="en-ID" sz="2000" dirty="0"/>
              <a:t> </a:t>
            </a:r>
            <a:r>
              <a:rPr lang="en-ID" sz="2000" dirty="0" err="1"/>
              <a:t>sebagai</a:t>
            </a:r>
            <a:r>
              <a:rPr lang="en-ID" sz="2000" dirty="0"/>
              <a:t> </a:t>
            </a:r>
            <a:r>
              <a:rPr lang="en-ID" sz="2000" dirty="0" err="1"/>
              <a:t>berikut</a:t>
            </a:r>
            <a:r>
              <a:rPr lang="en-ID" sz="2000" dirty="0"/>
              <a:t>.</a:t>
            </a:r>
            <a:endParaRPr lang="en-ID" sz="2000" b="1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47178049-1E59-540B-21DD-B9FE84516F1B}"/>
              </a:ext>
            </a:extLst>
          </p:cNvPr>
          <p:cNvGrpSpPr/>
          <p:nvPr/>
        </p:nvGrpSpPr>
        <p:grpSpPr>
          <a:xfrm>
            <a:off x="717474" y="3085939"/>
            <a:ext cx="3854526" cy="1543390"/>
            <a:chOff x="459973" y="264715"/>
            <a:chExt cx="969021" cy="1543390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xmlns="" id="{CD3E66C8-6426-4F71-573B-07CF9A01B4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973" y="264715"/>
              <a:ext cx="969021" cy="999041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4B8F45D0-2B5A-D51E-E0B7-852F3582E823}"/>
                </a:ext>
              </a:extLst>
            </p:cNvPr>
            <p:cNvSpPr txBox="1"/>
            <p:nvPr/>
          </p:nvSpPr>
          <p:spPr>
            <a:xfrm>
              <a:off x="538680" y="607776"/>
              <a:ext cx="827992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3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 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Bruti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Neto, dan Tara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80C0104F-5A87-5E40-2394-8B42D3862BAE}"/>
              </a:ext>
            </a:extLst>
          </p:cNvPr>
          <p:cNvGrpSpPr/>
          <p:nvPr/>
        </p:nvGrpSpPr>
        <p:grpSpPr>
          <a:xfrm>
            <a:off x="4441237" y="4976279"/>
            <a:ext cx="3395969" cy="1068284"/>
            <a:chOff x="6205626" y="4527754"/>
            <a:chExt cx="3918109" cy="726127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xmlns="" id="{2F9FBD5E-3E1D-A6DA-3F28-8D56B2EB90E1}"/>
                </a:ext>
              </a:extLst>
            </p:cNvPr>
            <p:cNvSpPr/>
            <p:nvPr/>
          </p:nvSpPr>
          <p:spPr>
            <a:xfrm>
              <a:off x="6205626" y="4527754"/>
              <a:ext cx="3918109" cy="726127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xmlns="" id="{346FA8EC-C629-861F-76B2-D145650B265B}"/>
                    </a:ext>
                  </a:extLst>
                </p:cNvPr>
                <p:cNvSpPr/>
                <p:nvPr/>
              </p:nvSpPr>
              <p:spPr>
                <a:xfrm>
                  <a:off x="6494047" y="4604766"/>
                  <a:ext cx="3441003" cy="60354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b="0" dirty="0">
                      <a:latin typeface="Cambria Math" panose="02040503050406030204" pitchFamily="18" charset="0"/>
                      <a:cs typeface="Times New Roman" panose="02020603050405020304" pitchFamily="18" charset="0"/>
                    </a:rPr>
                    <a:t>Neto = </a:t>
                  </a:r>
                  <a:r>
                    <a:rPr lang="en-US" b="0" dirty="0" err="1">
                      <a:latin typeface="Cambria Math" panose="02040503050406030204" pitchFamily="18" charset="0"/>
                      <a:cs typeface="Times New Roman" panose="02020603050405020304" pitchFamily="18" charset="0"/>
                    </a:rPr>
                    <a:t>Bruto</a:t>
                  </a:r>
                  <a:r>
                    <a:rPr lang="en-US" b="0" dirty="0">
                      <a:latin typeface="Cambria Math" panose="020405030504060302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</m:oMath>
                  </a14:m>
                  <a:r>
                    <a:rPr lang="en-US" b="0" dirty="0">
                      <a:latin typeface="Cambria Math" panose="02040503050406030204" pitchFamily="18" charset="0"/>
                      <a:cs typeface="Times New Roman" panose="02020603050405020304" pitchFamily="18" charset="0"/>
                    </a:rPr>
                    <a:t> Tara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%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𝑇𝑎𝑟𝑎</m:t>
                        </m:r>
                        <m:r>
                          <a:rPr lang="en-US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𝑇𝑎𝑟𝑎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𝐵𝑟𝑢𝑡𝑜</m:t>
                            </m:r>
                          </m:den>
                        </m:f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100%</m:t>
                        </m:r>
                      </m:oMath>
                    </m:oMathPara>
                  </a14:m>
                  <a:endPara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346FA8EC-C629-861F-76B2-D145650B265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94047" y="4604766"/>
                  <a:ext cx="3441003" cy="603541"/>
                </a:xfrm>
                <a:prstGeom prst="rect">
                  <a:avLst/>
                </a:prstGeom>
                <a:blipFill>
                  <a:blip r:embed="rId7"/>
                  <a:stretch>
                    <a:fillRect t="-479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4036602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366BDC72-4679-4F85-B654-08A8EC9E21B6}"/>
              </a:ext>
            </a:extLst>
          </p:cNvPr>
          <p:cNvSpPr txBox="1"/>
          <p:nvPr/>
        </p:nvSpPr>
        <p:spPr>
          <a:xfrm>
            <a:off x="763877" y="1342774"/>
            <a:ext cx="7846723" cy="1697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en-ID" sz="2400" dirty="0" err="1"/>
              <a:t>Misalkan</a:t>
            </a:r>
            <a:r>
              <a:rPr lang="en-ID" sz="2400" i="1" dirty="0"/>
              <a:t> M </a:t>
            </a:r>
            <a:r>
              <a:rPr lang="en-ID" sz="2400" dirty="0"/>
              <a:t>= modal </a:t>
            </a:r>
            <a:r>
              <a:rPr lang="en-ID" sz="2400" dirty="0" err="1"/>
              <a:t>awal</a:t>
            </a:r>
            <a:r>
              <a:rPr lang="en-ID" sz="2400" dirty="0"/>
              <a:t>; </a:t>
            </a:r>
            <a:r>
              <a:rPr lang="en-ID" sz="2400" i="1" dirty="0"/>
              <a:t>p</a:t>
            </a:r>
            <a:r>
              <a:rPr lang="en-ID" sz="2400" dirty="0"/>
              <a:t>% = </a:t>
            </a:r>
            <a:r>
              <a:rPr lang="en-ID" sz="2400" dirty="0" err="1"/>
              <a:t>persentase</a:t>
            </a:r>
            <a:r>
              <a:rPr lang="en-ID" sz="2400" dirty="0"/>
              <a:t> </a:t>
            </a:r>
            <a:r>
              <a:rPr lang="en-ID" sz="2400" dirty="0" err="1"/>
              <a:t>bunga</a:t>
            </a:r>
            <a:r>
              <a:rPr lang="en-ID" sz="2400" dirty="0"/>
              <a:t> per </a:t>
            </a:r>
            <a:r>
              <a:rPr lang="en-ID" sz="2400" dirty="0" err="1"/>
              <a:t>tahun</a:t>
            </a:r>
            <a:r>
              <a:rPr lang="en-ID" sz="2400" dirty="0"/>
              <a:t>, </a:t>
            </a:r>
            <a:r>
              <a:rPr lang="en-ID" sz="2400" i="1" dirty="0"/>
              <a:t>w</a:t>
            </a:r>
            <a:r>
              <a:rPr lang="en-ID" sz="2400" dirty="0"/>
              <a:t> = lama </a:t>
            </a:r>
            <a:r>
              <a:rPr lang="en-ID" sz="2400" dirty="0" err="1"/>
              <a:t>menabung</a:t>
            </a:r>
            <a:r>
              <a:rPr lang="en-ID" sz="2400" dirty="0"/>
              <a:t> </a:t>
            </a:r>
            <a:r>
              <a:rPr lang="en-ID" sz="2400" dirty="0" err="1"/>
              <a:t>dalam</a:t>
            </a:r>
            <a:r>
              <a:rPr lang="en-ID" sz="2400" dirty="0"/>
              <a:t> </a:t>
            </a:r>
            <a:r>
              <a:rPr lang="en-ID" sz="2400" dirty="0" err="1"/>
              <a:t>bulan</a:t>
            </a:r>
            <a:r>
              <a:rPr lang="en-ID" sz="2400" dirty="0"/>
              <a:t>. </a:t>
            </a:r>
            <a:r>
              <a:rPr lang="en-ID" sz="2400" dirty="0" err="1"/>
              <a:t>Besar</a:t>
            </a:r>
            <a:r>
              <a:rPr lang="en-ID" sz="2400" dirty="0"/>
              <a:t> </a:t>
            </a:r>
            <a:r>
              <a:rPr lang="en-ID" sz="2400" dirty="0" err="1"/>
              <a:t>bunga</a:t>
            </a:r>
            <a:r>
              <a:rPr lang="en-ID" sz="2400" dirty="0"/>
              <a:t> </a:t>
            </a:r>
            <a:r>
              <a:rPr lang="en-ID" sz="2400" dirty="0" err="1"/>
              <a:t>tunggal</a:t>
            </a:r>
            <a:r>
              <a:rPr lang="en-ID" sz="2400" dirty="0"/>
              <a:t> </a:t>
            </a:r>
            <a:r>
              <a:rPr lang="en-ID" sz="2400" dirty="0" err="1"/>
              <a:t>adalah</a:t>
            </a:r>
            <a:r>
              <a:rPr lang="en-ID" sz="2400" dirty="0"/>
              <a:t>: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D46D2ACC-D22C-18D6-4EE9-3C1AD0C6A330}"/>
              </a:ext>
            </a:extLst>
          </p:cNvPr>
          <p:cNvGrpSpPr/>
          <p:nvPr/>
        </p:nvGrpSpPr>
        <p:grpSpPr>
          <a:xfrm>
            <a:off x="763877" y="329842"/>
            <a:ext cx="6017924" cy="957824"/>
            <a:chOff x="469814" y="259078"/>
            <a:chExt cx="1566955" cy="99904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8EEBF80B-FD09-6109-6A9D-4069869605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1566955" cy="99904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0C415F58-C53D-520A-FC8F-E673047A46E7}"/>
                </a:ext>
              </a:extLst>
            </p:cNvPr>
            <p:cNvSpPr txBox="1"/>
            <p:nvPr/>
          </p:nvSpPr>
          <p:spPr>
            <a:xfrm>
              <a:off x="562213" y="508394"/>
              <a:ext cx="131979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4.   Bungan Tabungan (Bunga Tunggal)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ED2B76E4-A3BD-6800-8B68-BE58DB9DCB8E}"/>
              </a:ext>
            </a:extLst>
          </p:cNvPr>
          <p:cNvGrpSpPr/>
          <p:nvPr/>
        </p:nvGrpSpPr>
        <p:grpSpPr>
          <a:xfrm>
            <a:off x="3503069" y="3160227"/>
            <a:ext cx="3278732" cy="994417"/>
            <a:chOff x="6205624" y="4455797"/>
            <a:chExt cx="3278732" cy="727009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xmlns="" id="{5B95C5F7-68D2-09AF-A0A4-C7F54B92656E}"/>
                </a:ext>
              </a:extLst>
            </p:cNvPr>
            <p:cNvSpPr/>
            <p:nvPr/>
          </p:nvSpPr>
          <p:spPr>
            <a:xfrm>
              <a:off x="6205624" y="4455797"/>
              <a:ext cx="3278732" cy="727009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xmlns="" id="{1EF083F1-34D0-D33B-C392-9D5277CE8DDC}"/>
                    </a:ext>
                  </a:extLst>
                </p:cNvPr>
                <p:cNvSpPr/>
                <p:nvPr/>
              </p:nvSpPr>
              <p:spPr>
                <a:xfrm>
                  <a:off x="6357115" y="4604766"/>
                  <a:ext cx="2975751" cy="42907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2400" b="0" dirty="0">
                      <a:cs typeface="Times New Roman" panose="02020603050405020304" pitchFamily="18" charset="0"/>
                    </a:rPr>
                    <a:t>Bunga 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𝑤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12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f>
                        <m:fPr>
                          <m:ctrlPr>
                            <a:rPr lang="en-US" sz="2400" i="1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00</m:t>
                          </m:r>
                        </m:den>
                      </m:f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𝑀</m:t>
                      </m:r>
                    </m:oMath>
                  </a14:m>
                  <a:endPara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1EF083F1-34D0-D33B-C392-9D5277CE8DD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57115" y="4604766"/>
                  <a:ext cx="2975751" cy="429071"/>
                </a:xfrm>
                <a:prstGeom prst="rect">
                  <a:avLst/>
                </a:prstGeom>
                <a:blipFill>
                  <a:blip r:embed="rId4"/>
                  <a:stretch>
                    <a:fillRect l="-2869" b="-10417"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26097390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8F5950F1-E87A-C18B-4710-D3ACCA511C79}"/>
              </a:ext>
            </a:extLst>
          </p:cNvPr>
          <p:cNvGrpSpPr/>
          <p:nvPr/>
        </p:nvGrpSpPr>
        <p:grpSpPr>
          <a:xfrm>
            <a:off x="495007" y="186052"/>
            <a:ext cx="1693150" cy="920966"/>
            <a:chOff x="740334" y="3043297"/>
            <a:chExt cx="1693150" cy="99904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xmlns="" id="{1F1A52B3-6013-F6EF-151D-3C60688D39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52AD7326-E9CB-C02E-D281-4FA94F6E4065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DC8F4E52-B0B2-830B-DB54-38EB87A2B197}"/>
                  </a:ext>
                </a:extLst>
              </p:cNvPr>
              <p:cNvSpPr txBox="1"/>
              <p:nvPr/>
            </p:nvSpPr>
            <p:spPr>
              <a:xfrm>
                <a:off x="495007" y="1166148"/>
                <a:ext cx="10923842" cy="39700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ID" sz="2000" dirty="0"/>
                  <a:t>Pak </a:t>
                </a:r>
                <a:r>
                  <a:rPr lang="en-ID" sz="2000" dirty="0" err="1"/>
                  <a:t>Irawan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menabung</a:t>
                </a:r>
                <a:r>
                  <a:rPr lang="en-ID" sz="2000" dirty="0"/>
                  <a:t> di bank </a:t>
                </a:r>
                <a:r>
                  <a:rPr lang="en-ID" sz="2000" dirty="0" err="1"/>
                  <a:t>sebesar</a:t>
                </a:r>
                <a:r>
                  <a:rPr lang="en-ID" sz="2000" dirty="0"/>
                  <a:t> Rp8.000.000 </a:t>
                </a:r>
                <a:r>
                  <a:rPr lang="en-ID" sz="2000" dirty="0" err="1"/>
                  <a:t>dengan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suku</a:t>
                </a:r>
                <a:r>
                  <a:rPr lang="en-ID" sz="2000" dirty="0"/>
                  <a:t> </a:t>
                </a:r>
                <a:r>
                  <a:rPr lang="en-ID" sz="2000" dirty="0" err="1"/>
                  <a:t>bunga</a:t>
                </a:r>
                <a:r>
                  <a:rPr lang="en-ID" sz="2000" dirty="0"/>
                  <a:t> bank 8% per </a:t>
                </a:r>
                <a:r>
                  <a:rPr lang="en-ID" sz="2000" dirty="0" err="1"/>
                  <a:t>tahun</a:t>
                </a:r>
                <a:r>
                  <a:rPr lang="en-ID" sz="2000" dirty="0"/>
                  <a:t>. </a:t>
                </a:r>
                <a:r>
                  <a:rPr lang="en-ID" sz="2000" dirty="0" err="1"/>
                  <a:t>Tentukan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besar</a:t>
                </a:r>
                <a:r>
                  <a:rPr lang="en-ID" sz="2000" dirty="0"/>
                  <a:t> </a:t>
                </a:r>
                <a:r>
                  <a:rPr lang="en-ID" sz="2000" dirty="0" err="1"/>
                  <a:t>bunga</a:t>
                </a:r>
                <a:r>
                  <a:rPr lang="en-ID" sz="2000" dirty="0"/>
                  <a:t> yang </a:t>
                </a:r>
                <a:r>
                  <a:rPr lang="en-ID" sz="2000" dirty="0" err="1"/>
                  <a:t>diperoleh</a:t>
                </a:r>
                <a:r>
                  <a:rPr lang="en-ID" sz="2000" dirty="0"/>
                  <a:t> Pak </a:t>
                </a:r>
                <a:r>
                  <a:rPr lang="en-ID" sz="2000" dirty="0" err="1"/>
                  <a:t>Irawan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setelah</a:t>
                </a:r>
                <a:r>
                  <a:rPr lang="en-ID" sz="2000" dirty="0"/>
                  <a:t> </a:t>
                </a:r>
                <a:r>
                  <a:rPr lang="en-ID" sz="2000" dirty="0" err="1"/>
                  <a:t>menabung</a:t>
                </a:r>
                <a:r>
                  <a:rPr lang="en-ID" sz="2000" dirty="0"/>
                  <a:t> </a:t>
                </a:r>
                <a:r>
                  <a:rPr lang="en-ID" sz="2000" dirty="0" err="1"/>
                  <a:t>selama</a:t>
                </a:r>
                <a:r>
                  <a:rPr lang="en-ID" sz="2000" dirty="0"/>
                  <a:t> 3 </a:t>
                </a:r>
                <a:r>
                  <a:rPr lang="en-ID" sz="2000" dirty="0" err="1"/>
                  <a:t>bulan</a:t>
                </a:r>
                <a:r>
                  <a:rPr lang="en-ID" sz="2000" dirty="0"/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000" b="1" dirty="0"/>
                  <a:t>Jawab: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000" dirty="0" err="1"/>
                  <a:t>Besar</a:t>
                </a:r>
                <a:r>
                  <a:rPr lang="en-ID" sz="2000" dirty="0"/>
                  <a:t> </a:t>
                </a:r>
                <a:r>
                  <a:rPr lang="en-ID" sz="2000" dirty="0" err="1"/>
                  <a:t>tabungan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awal</a:t>
                </a:r>
                <a:r>
                  <a:rPr lang="en-ID" sz="2000" dirty="0"/>
                  <a:t> </a:t>
                </a:r>
                <a14:m>
                  <m:oMath xmlns:m="http://schemas.openxmlformats.org/officeDocument/2006/math">
                    <m:r>
                      <a:rPr lang="en-ID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000" dirty="0"/>
                  <a:t> </a:t>
                </a:r>
                <a:r>
                  <a:rPr lang="en-ID" sz="2000" i="1" dirty="0"/>
                  <a:t>M</a:t>
                </a:r>
                <a:r>
                  <a:rPr lang="en-ID" sz="2000" dirty="0"/>
                  <a:t> </a:t>
                </a:r>
                <a14:m>
                  <m:oMath xmlns:m="http://schemas.openxmlformats.org/officeDocument/2006/math">
                    <m:r>
                      <a:rPr lang="en-ID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000" dirty="0"/>
                  <a:t> Rp8.000.000.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000" dirty="0" err="1"/>
                  <a:t>Persentase</a:t>
                </a:r>
                <a:r>
                  <a:rPr lang="en-ID" sz="2000" dirty="0"/>
                  <a:t> </a:t>
                </a:r>
                <a:r>
                  <a:rPr lang="en-ID" sz="2000" dirty="0" err="1"/>
                  <a:t>bunga</a:t>
                </a:r>
                <a:r>
                  <a:rPr lang="en-ID" sz="2000" dirty="0"/>
                  <a:t> per </a:t>
                </a:r>
                <a:r>
                  <a:rPr lang="en-ID" sz="2000" dirty="0" err="1"/>
                  <a:t>tahun</a:t>
                </a:r>
                <a:r>
                  <a:rPr lang="en-ID" sz="2000" dirty="0"/>
                  <a:t> </a:t>
                </a:r>
                <a14:m>
                  <m:oMath xmlns:m="http://schemas.openxmlformats.org/officeDocument/2006/math">
                    <m:r>
                      <a:rPr lang="en-ID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000" dirty="0"/>
                  <a:t> </a:t>
                </a:r>
                <a:r>
                  <a:rPr lang="en-ID" sz="2000" i="1" dirty="0"/>
                  <a:t>p</a:t>
                </a:r>
                <a:r>
                  <a:rPr lang="en-ID" sz="2000" dirty="0"/>
                  <a:t>% </a:t>
                </a:r>
                <a14:m>
                  <m:oMath xmlns:m="http://schemas.openxmlformats.org/officeDocument/2006/math">
                    <m:r>
                      <a:rPr lang="en-ID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000" dirty="0"/>
                  <a:t> 8%.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000" dirty="0"/>
                  <a:t>Lama </a:t>
                </a:r>
                <a:r>
                  <a:rPr lang="en-ID" sz="2000" dirty="0" err="1"/>
                  <a:t>Irawan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menabung</a:t>
                </a:r>
                <a:r>
                  <a:rPr lang="en-ID" sz="2000" dirty="0"/>
                  <a:t> </a:t>
                </a:r>
                <a14:m>
                  <m:oMath xmlns:m="http://schemas.openxmlformats.org/officeDocument/2006/math">
                    <m:r>
                      <a:rPr lang="en-ID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000" dirty="0"/>
                  <a:t> </a:t>
                </a:r>
                <a:r>
                  <a:rPr lang="en-ID" sz="2000" i="1" dirty="0"/>
                  <a:t>w</a:t>
                </a:r>
                <a:r>
                  <a:rPr lang="en-ID" sz="2000" dirty="0"/>
                  <a:t> </a:t>
                </a:r>
                <a14:m>
                  <m:oMath xmlns:m="http://schemas.openxmlformats.org/officeDocument/2006/math">
                    <m:r>
                      <a:rPr lang="en-ID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000" dirty="0"/>
                  <a:t> 3 </a:t>
                </a:r>
                <a:r>
                  <a:rPr lang="en-ID" sz="2000" dirty="0" err="1"/>
                  <a:t>bulan</a:t>
                </a:r>
                <a:r>
                  <a:rPr lang="en-ID" sz="2000" dirty="0"/>
                  <a:t>.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000" dirty="0"/>
                  <a:t>Bunga </a:t>
                </a:r>
                <a14:m>
                  <m:oMath xmlns:m="http://schemas.openxmlformats.org/officeDocument/2006/math">
                    <m:r>
                      <a:rPr lang="en-ID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00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  <m:r>
                      <a:rPr lang="en-ID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ID" sz="20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100</m:t>
                        </m:r>
                      </m:den>
                    </m:f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0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den>
                    </m:f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ID" sz="20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100</m:t>
                        </m:r>
                      </m:den>
                    </m:f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ID" sz="2000" dirty="0"/>
                  <a:t>8.000.000 </a:t>
                </a:r>
                <a14:m>
                  <m:oMath xmlns:m="http://schemas.openxmlformats.org/officeDocument/2006/math">
                    <m:r>
                      <a:rPr lang="en-ID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ID" sz="2000" dirty="0"/>
                  <a:t> 160.000.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000" dirty="0"/>
                  <a:t>Jadi, </a:t>
                </a:r>
                <a:r>
                  <a:rPr lang="en-ID" sz="2000" dirty="0" err="1"/>
                  <a:t>bunga</a:t>
                </a:r>
                <a:r>
                  <a:rPr lang="en-ID" sz="2000" dirty="0"/>
                  <a:t> yang </a:t>
                </a:r>
                <a:r>
                  <a:rPr lang="en-ID" sz="2000" dirty="0" err="1"/>
                  <a:t>diperoleh</a:t>
                </a:r>
                <a:r>
                  <a:rPr lang="en-ID" sz="2000" dirty="0"/>
                  <a:t> Pak </a:t>
                </a:r>
                <a:r>
                  <a:rPr lang="en-ID" sz="2000" dirty="0" err="1"/>
                  <a:t>Irawan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setelah</a:t>
                </a:r>
                <a:r>
                  <a:rPr lang="en-ID" sz="2000" dirty="0"/>
                  <a:t> </a:t>
                </a:r>
                <a:r>
                  <a:rPr lang="en-ID" sz="2000" dirty="0" err="1"/>
                  <a:t>menabung</a:t>
                </a:r>
                <a:r>
                  <a:rPr lang="en-ID" sz="2000" dirty="0"/>
                  <a:t> </a:t>
                </a:r>
                <a:r>
                  <a:rPr lang="en-ID" sz="2000" dirty="0" err="1"/>
                  <a:t>selama</a:t>
                </a:r>
                <a:r>
                  <a:rPr lang="en-ID" sz="2000" dirty="0"/>
                  <a:t> 3 </a:t>
                </a:r>
                <a:r>
                  <a:rPr lang="en-ID" sz="2000" dirty="0" err="1"/>
                  <a:t>bulan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adalah</a:t>
                </a:r>
                <a:r>
                  <a:rPr lang="en-ID" sz="2000" dirty="0"/>
                  <a:t> Rp160.000.</a:t>
                </a:r>
                <a:endParaRPr lang="en-ID" sz="2000" b="1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C8F4E52-B0B2-830B-DB54-38EB87A2B1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007" y="1166148"/>
                <a:ext cx="10923842" cy="3970061"/>
              </a:xfrm>
              <a:prstGeom prst="rect">
                <a:avLst/>
              </a:prstGeom>
              <a:blipFill>
                <a:blip r:embed="rId4"/>
                <a:stretch>
                  <a:fillRect l="-558" r="-614" b="-767"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2068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537090" y="1391603"/>
                <a:ext cx="11117820" cy="31619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marR="0" lvl="0" indent="-45720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eriod"/>
                  <a:tabLst/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2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10</m:t>
                        </m:r>
                      </m:num>
                      <m:den>
                        <m:r>
                          <a:rPr kumimoji="0" lang="en-US" sz="2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den>
                    </m:f>
                    <m:r>
                      <a:rPr kumimoji="0" lang="en-US" sz="2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=5</m:t>
                    </m:r>
                  </m:oMath>
                </a14:m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.</a:t>
                </a:r>
              </a:p>
              <a:p>
                <a:pPr marL="457200" marR="0" lvl="0" indent="-45720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eriod"/>
                  <a:tabLst/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2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US" sz="2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4</m:t>
                        </m:r>
                      </m:den>
                    </m:f>
                    <m:r>
                      <a:rPr kumimoji="0" lang="en-US" sz="2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=0,25</m:t>
                    </m:r>
                  </m:oMath>
                </a14:m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.</a:t>
                </a:r>
              </a:p>
              <a:p>
                <a:pPr marL="457200" marR="0" lvl="0" indent="-45720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eriod"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2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−</m:t>
                    </m:r>
                    <m:f>
                      <m:fPr>
                        <m:ctrlPr>
                          <a:rPr kumimoji="0" 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2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US" sz="2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den>
                    </m:f>
                    <m:r>
                      <a:rPr kumimoji="0" lang="en-US" sz="2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=−0,333...=−0,</m:t>
                    </m:r>
                    <m:acc>
                      <m:accPr>
                        <m:chr m:val="̅"/>
                        <m:ctrlPr>
                          <a:rPr kumimoji="0" 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/>
                            <a:ea typeface="+mn-ea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2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e>
                    </m:acc>
                  </m:oMath>
                </a14:m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(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terdapat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pola</a:t>
                </a:r>
                <a:r>
                  <a:rPr kumimoji="0" lang="en-US" sz="24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perulangan</a:t>
                </a:r>
                <a:r>
                  <a:rPr kumimoji="0" lang="en-US" sz="24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pada </a:t>
                </a:r>
                <a:r>
                  <a:rPr kumimoji="0" lang="en-US" sz="2400" b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angka</a:t>
                </a:r>
                <a:r>
                  <a:rPr kumimoji="0" lang="en-US" sz="24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3).</a:t>
                </a:r>
              </a:p>
              <a:p>
                <a:pPr marL="457200" indent="-457200" algn="just">
                  <a:lnSpc>
                    <a:spcPct val="150000"/>
                  </a:lnSpc>
                  <a:buFontTx/>
                  <a:buAutoNum type="arabicPeriod"/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2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44</m:t>
                        </m:r>
                      </m:num>
                      <m:den>
                        <m:r>
                          <a:rPr kumimoji="0" lang="en-US" sz="2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333</m:t>
                        </m:r>
                      </m:den>
                    </m:f>
                    <m:r>
                      <a:rPr kumimoji="0" lang="en-US" sz="2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=0,132132132...=0,</m:t>
                    </m:r>
                    <m:acc>
                      <m:accPr>
                        <m:chr m:val="̅"/>
                        <m:ctrlPr>
                          <a:rPr kumimoji="0" 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/>
                            <a:ea typeface="+mn-ea"/>
                            <a:cs typeface="+mn-cs"/>
                          </a:rPr>
                        </m:ctrlPr>
                      </m:accPr>
                      <m:e>
                        <m:r>
                          <a:rPr kumimoji="0" lang="en-US" sz="2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132</m:t>
                        </m:r>
                      </m:e>
                    </m:acc>
                  </m:oMath>
                </a14:m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(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terdapat</a:t>
                </a:r>
                <a:r>
                  <a:rPr kumimoji="0" 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pola</a:t>
                </a:r>
                <a:r>
                  <a:rPr kumimoji="0" lang="en-US" sz="24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perulangan</a:t>
                </a:r>
                <a:r>
                  <a:rPr kumimoji="0" lang="en-US" sz="24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pada </a:t>
                </a:r>
                <a:r>
                  <a:rPr kumimoji="0" lang="en-US" sz="2400" b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angka</a:t>
                </a:r>
                <a:r>
                  <a:rPr kumimoji="0" lang="en-US" sz="24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132).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090" y="1391603"/>
                <a:ext cx="11117820" cy="3161956"/>
              </a:xfrm>
              <a:prstGeom prst="rect">
                <a:avLst/>
              </a:prstGeom>
              <a:blipFill>
                <a:blip r:embed="rId2"/>
                <a:stretch>
                  <a:fillRect b="-9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F638797B-1734-4BE6-99DE-EF05565A837F}"/>
              </a:ext>
            </a:extLst>
          </p:cNvPr>
          <p:cNvGrpSpPr/>
          <p:nvPr/>
        </p:nvGrpSpPr>
        <p:grpSpPr>
          <a:xfrm>
            <a:off x="548154" y="193382"/>
            <a:ext cx="1693150" cy="920966"/>
            <a:chOff x="740334" y="3043297"/>
            <a:chExt cx="1693150" cy="99904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836A8D13-2250-4DDC-B842-7B98D03DE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9F14233D-CE72-4758-9D68-C7A2E5210489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947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131881" y="1501931"/>
                <a:ext cx="11298119" cy="15750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defRPr/>
                </a:pPr>
                <a:r>
                  <a:rPr lang="en-ID" sz="2400" dirty="0"/>
                  <a:t>Bilangan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adalah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bilangan</a:t>
                </a:r>
                <a:r>
                  <a:rPr lang="en-ID" sz="2400" dirty="0"/>
                  <a:t> yang </a:t>
                </a:r>
                <a:r>
                  <a:rPr lang="en-ID" sz="2400" dirty="0" err="1"/>
                  <a:t>dapat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dinyatakan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dalam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bentuk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ID" sz="2400" dirty="0"/>
                  <a:t> di mana </a:t>
                </a:r>
                <a:r>
                  <a:rPr lang="en-ID" sz="2400" i="1" dirty="0"/>
                  <a:t>a</a:t>
                </a:r>
                <a:r>
                  <a:rPr lang="en-ID" sz="2400" dirty="0"/>
                  <a:t> dan </a:t>
                </a:r>
                <a:r>
                  <a:rPr lang="en-ID" sz="2400" i="1" dirty="0"/>
                  <a:t>b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bilangan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bulat</a:t>
                </a:r>
                <a:r>
                  <a:rPr lang="en-ID" sz="2400" dirty="0"/>
                  <a:t> dan </a:t>
                </a:r>
                <a:r>
                  <a:rPr lang="en-ID" sz="2400" i="1" dirty="0"/>
                  <a:t>b</a:t>
                </a:r>
                <a:r>
                  <a:rPr lang="en-ID" sz="2400" dirty="0"/>
                  <a:t> ≠ 0; </a:t>
                </a:r>
                <a:r>
                  <a:rPr lang="en-ID" sz="2400" i="1" dirty="0"/>
                  <a:t>b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bukan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faktor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dari</a:t>
                </a:r>
                <a:r>
                  <a:rPr lang="en-ID" sz="2400" dirty="0"/>
                  <a:t> </a:t>
                </a:r>
                <a:r>
                  <a:rPr lang="en-ID" sz="2400" i="1" dirty="0"/>
                  <a:t>a</a:t>
                </a:r>
                <a:r>
                  <a:rPr lang="en-ID" sz="2400" dirty="0"/>
                  <a:t>. </a:t>
                </a:r>
                <a:r>
                  <a:rPr lang="en-ID" sz="2400" dirty="0" err="1"/>
                  <a:t>Bilangan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ditulis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dalam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bentuk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ID" sz="2400" dirty="0"/>
                  <a:t> </a:t>
                </a:r>
              </a:p>
              <a:p>
                <a:pPr lvl="0" algn="just">
                  <a:defRPr/>
                </a:pPr>
                <a:r>
                  <a:rPr lang="en-ID" sz="2400" dirty="0"/>
                  <a:t>di mana </a:t>
                </a:r>
                <a:r>
                  <a:rPr lang="en-ID" sz="2400" i="1" dirty="0"/>
                  <a:t>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dinamakan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pembilang</a:t>
                </a:r>
                <a:r>
                  <a:rPr lang="en-ID" sz="2400" dirty="0"/>
                  <a:t> dan </a:t>
                </a:r>
                <a:r>
                  <a:rPr lang="en-ID" sz="2400" i="1" dirty="0"/>
                  <a:t>b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dinamakan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penyebut</a:t>
                </a:r>
                <a:r>
                  <a:rPr lang="en-ID" sz="2400" dirty="0"/>
                  <a:t>. </a:t>
                </a:r>
                <a:r>
                  <a:rPr lang="en-ID" sz="2400" dirty="0" err="1"/>
                  <a:t>Bentuk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i="1" dirty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ID" sz="2400" dirty="0"/>
                  <a:t> </a:t>
                </a:r>
                <a:r>
                  <a:rPr lang="en-ID" sz="2400" dirty="0" err="1"/>
                  <a:t>dibaca</a:t>
                </a:r>
                <a:r>
                  <a:rPr lang="en-ID" sz="2400" dirty="0"/>
                  <a:t> “</a:t>
                </a:r>
                <a:r>
                  <a:rPr lang="en-ID" sz="2400" i="1" dirty="0"/>
                  <a:t>a</a:t>
                </a:r>
                <a:r>
                  <a:rPr lang="en-ID" sz="2400" dirty="0"/>
                  <a:t> per </a:t>
                </a:r>
                <a:r>
                  <a:rPr lang="en-ID" sz="2400" i="1" dirty="0"/>
                  <a:t>b</a:t>
                </a:r>
                <a:r>
                  <a:rPr lang="en-ID" sz="2400" dirty="0"/>
                  <a:t>”.</a:t>
                </a: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881" y="1501931"/>
                <a:ext cx="11298119" cy="1575047"/>
              </a:xfrm>
              <a:prstGeom prst="rect">
                <a:avLst/>
              </a:prstGeom>
              <a:blipFill>
                <a:blip r:embed="rId2"/>
                <a:stretch>
                  <a:fillRect l="-863" r="-809" b="-27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1" y="259886"/>
            <a:ext cx="4935419" cy="10901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EAB025C-BF81-45A5-979D-4FE31D6C0098}"/>
              </a:ext>
            </a:extLst>
          </p:cNvPr>
          <p:cNvSpPr txBox="1"/>
          <p:nvPr/>
        </p:nvSpPr>
        <p:spPr>
          <a:xfrm>
            <a:off x="460476" y="612193"/>
            <a:ext cx="42926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Pengertian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Bilangan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Pecahan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99779B67-3B2D-5CB7-7E00-68DDF0C10977}"/>
              </a:ext>
            </a:extLst>
          </p:cNvPr>
          <p:cNvGrpSpPr/>
          <p:nvPr/>
        </p:nvGrpSpPr>
        <p:grpSpPr>
          <a:xfrm>
            <a:off x="4636181" y="3180189"/>
            <a:ext cx="2919637" cy="919669"/>
            <a:chOff x="5882458" y="3163381"/>
            <a:chExt cx="3076942" cy="966702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xmlns="" id="{9417E9FA-4BF5-CD58-AB30-58152B6C741F}"/>
                </a:ext>
              </a:extLst>
            </p:cNvPr>
            <p:cNvSpPr/>
            <p:nvPr/>
          </p:nvSpPr>
          <p:spPr>
            <a:xfrm>
              <a:off x="5882458" y="3163381"/>
              <a:ext cx="3076942" cy="966702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4AACB12E-58A1-A246-7057-C2EF773D82E2}"/>
                </a:ext>
              </a:extLst>
            </p:cNvPr>
            <p:cNvGrpSpPr/>
            <p:nvPr/>
          </p:nvGrpSpPr>
          <p:grpSpPr>
            <a:xfrm>
              <a:off x="6305970" y="3299138"/>
              <a:ext cx="2228658" cy="623810"/>
              <a:chOff x="3438525" y="4026902"/>
              <a:chExt cx="2099146" cy="62381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" name="TextBox 1">
                    <a:extLst>
                      <a:ext uri="{FF2B5EF4-FFF2-40B4-BE49-F238E27FC236}">
                        <a16:creationId xmlns:a16="http://schemas.microsoft.com/office/drawing/2014/main" xmlns="" id="{A9A88DBD-9F6C-B0F2-2412-70CBDC5EE586}"/>
                      </a:ext>
                    </a:extLst>
                  </p:cNvPr>
                  <p:cNvSpPr txBox="1"/>
                  <p:nvPr/>
                </p:nvSpPr>
                <p:spPr>
                  <a:xfrm>
                    <a:off x="3438525" y="4137316"/>
                    <a:ext cx="561975" cy="47436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ID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den>
                          </m:f>
                        </m:oMath>
                      </m:oMathPara>
                    </a14:m>
                    <a:endParaRPr lang="en-ID" dirty="0"/>
                  </a:p>
                </p:txBody>
              </p:sp>
            </mc:Choice>
            <mc:Fallback xmlns="">
              <p:sp>
                <p:nvSpPr>
                  <p:cNvPr id="2" name="TextBox 1">
                    <a:extLst>
                      <a:ext uri="{FF2B5EF4-FFF2-40B4-BE49-F238E27FC236}">
                        <a16:creationId xmlns:a16="http://schemas.microsoft.com/office/drawing/2014/main" id="{A9A88DBD-9F6C-B0F2-2412-70CBDC5EE58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438525" y="4137316"/>
                    <a:ext cx="561975" cy="474361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b="-5405"/>
                    </a:stretch>
                  </a:blipFill>
                </p:spPr>
                <p:txBody>
                  <a:bodyPr/>
                  <a:lstStyle/>
                  <a:p>
                    <a:r>
                      <a:rPr lang="en-ID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4" name="Straight Arrow Connector 3">
                <a:extLst>
                  <a:ext uri="{FF2B5EF4-FFF2-40B4-BE49-F238E27FC236}">
                    <a16:creationId xmlns:a16="http://schemas.microsoft.com/office/drawing/2014/main" xmlns="" id="{7598778D-D9C0-D980-04FB-C0DDF27C951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86200" y="4238625"/>
                <a:ext cx="561975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" name="Straight Arrow Connector 8">
                <a:extLst>
                  <a:ext uri="{FF2B5EF4-FFF2-40B4-BE49-F238E27FC236}">
                    <a16:creationId xmlns:a16="http://schemas.microsoft.com/office/drawing/2014/main" xmlns="" id="{B14C0A69-7CCB-65F3-3231-CAFD146BEBE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86200" y="4514850"/>
                <a:ext cx="561975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="" id="{F297820A-FA48-40B2-CFC5-97B9DAC45F87}"/>
                  </a:ext>
                </a:extLst>
              </p:cNvPr>
              <p:cNvSpPr txBox="1"/>
              <p:nvPr/>
            </p:nvSpPr>
            <p:spPr>
              <a:xfrm>
                <a:off x="4448177" y="4026902"/>
                <a:ext cx="1089494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D" sz="1600" dirty="0" err="1"/>
                  <a:t>pembilang</a:t>
                </a:r>
                <a:endParaRPr lang="en-ID" sz="1600" dirty="0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36F1BB8F-9C62-FEEF-5F77-534F6280644E}"/>
                  </a:ext>
                </a:extLst>
              </p:cNvPr>
              <p:cNvSpPr txBox="1"/>
              <p:nvPr/>
            </p:nvSpPr>
            <p:spPr>
              <a:xfrm>
                <a:off x="4488691" y="4312158"/>
                <a:ext cx="971550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D" sz="1600" dirty="0" err="1"/>
                  <a:t>penyebut</a:t>
                </a:r>
                <a:endParaRPr lang="en-ID" sz="1600" dirty="0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xmlns="" id="{3F1627C9-ACF9-3761-F545-E966AE91ADA4}"/>
                  </a:ext>
                </a:extLst>
              </p:cNvPr>
              <p:cNvSpPr txBox="1"/>
              <p:nvPr/>
            </p:nvSpPr>
            <p:spPr>
              <a:xfrm>
                <a:off x="131881" y="3985943"/>
                <a:ext cx="11861848" cy="1424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ID" sz="2400" dirty="0"/>
                  <a:t>Invers </a:t>
                </a:r>
                <a:r>
                  <a:rPr lang="en-ID" sz="2400" dirty="0" err="1"/>
                  <a:t>perkalian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dari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bilangan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ID" sz="2400" dirty="0"/>
                  <a:t> </a:t>
                </a:r>
                <a:r>
                  <a:rPr lang="en-ID" sz="2400" dirty="0" err="1"/>
                  <a:t>adalah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kebalikan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dari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tersebut</a:t>
                </a:r>
                <a:r>
                  <a:rPr lang="en-ID" sz="2400" dirty="0"/>
                  <a:t>, </a:t>
                </a:r>
                <a:r>
                  <a:rPr lang="en-ID" sz="2400" dirty="0" err="1"/>
                  <a:t>yaitu</a:t>
                </a:r>
                <a:r>
                  <a:rPr lang="en-ID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400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ID" sz="2400" dirty="0"/>
                  <a:t>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ID" sz="2400" dirty="0"/>
                  <a:t>di mana </a:t>
                </a:r>
                <a:r>
                  <a:rPr lang="en-ID" sz="2400" i="1" dirty="0"/>
                  <a:t>a</a:t>
                </a:r>
                <a:r>
                  <a:rPr lang="en-ID" sz="2400" dirty="0"/>
                  <a:t> ≠ 0 dan </a:t>
                </a:r>
                <a:r>
                  <a:rPr lang="en-ID" sz="2400" i="1" dirty="0"/>
                  <a:t>b</a:t>
                </a:r>
                <a:r>
                  <a:rPr lang="en-ID" sz="2400" dirty="0"/>
                  <a:t> ≠ 0 </a:t>
                </a:r>
                <a:r>
                  <a:rPr lang="en-ID" sz="2400" dirty="0" err="1"/>
                  <a:t>sehingga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berlaku</a:t>
                </a:r>
                <a:r>
                  <a:rPr lang="en-ID" sz="2400" dirty="0"/>
                  <a:t>: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F1627C9-ACF9-3761-F545-E966AE91AD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881" y="3985943"/>
                <a:ext cx="11861848" cy="1424621"/>
              </a:xfrm>
              <a:prstGeom prst="rect">
                <a:avLst/>
              </a:prstGeom>
              <a:blipFill>
                <a:blip r:embed="rId6"/>
                <a:stretch>
                  <a:fillRect l="-823" b="-59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C6A4F79A-5239-119D-CE74-B80B3561033E}"/>
              </a:ext>
            </a:extLst>
          </p:cNvPr>
          <p:cNvGrpSpPr/>
          <p:nvPr/>
        </p:nvGrpSpPr>
        <p:grpSpPr>
          <a:xfrm>
            <a:off x="5304782" y="5301365"/>
            <a:ext cx="1583567" cy="919668"/>
            <a:chOff x="5478321" y="3085627"/>
            <a:chExt cx="1638763" cy="986122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xmlns="" id="{9C2C607C-C1AA-19FF-A2DE-3B40A6ACE4A6}"/>
                </a:ext>
              </a:extLst>
            </p:cNvPr>
            <p:cNvSpPr/>
            <p:nvPr/>
          </p:nvSpPr>
          <p:spPr>
            <a:xfrm>
              <a:off x="5478321" y="3105046"/>
              <a:ext cx="1638763" cy="966703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xmlns="" id="{6C89FA1D-9472-9218-7654-A745F7CD44C5}"/>
                    </a:ext>
                  </a:extLst>
                </p:cNvPr>
                <p:cNvSpPr txBox="1"/>
                <p:nvPr/>
              </p:nvSpPr>
              <p:spPr>
                <a:xfrm>
                  <a:off x="5802659" y="3085627"/>
                  <a:ext cx="1156713" cy="83420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ID" sz="160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den>
                        </m:f>
                        <m:r>
                          <a:rPr lang="en-ID" sz="16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f>
                          <m:fPr>
                            <m:ctrlPr>
                              <a:rPr lang="en-ID" sz="16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den>
                        </m:f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oMath>
                    </m:oMathPara>
                  </a14:m>
                  <a:endParaRPr lang="en-ID" sz="1600" dirty="0"/>
                </a:p>
              </p:txBody>
            </p:sp>
          </mc:Choice>
          <mc:Fallback xmlns="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6C89FA1D-9472-9218-7654-A745F7CD44C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02659" y="3085627"/>
                  <a:ext cx="1156713" cy="83420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ID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34021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131881" y="1350067"/>
                <a:ext cx="11643807" cy="41858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marR="0" lvl="0" indent="-45720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LcPeriod"/>
                  <a:tabLst/>
                  <a:defRPr/>
                </a:pPr>
                <a:r>
                  <a:rPr lang="en-ID" sz="2200" b="1" dirty="0"/>
                  <a:t>Pecahan </a:t>
                </a:r>
                <a:r>
                  <a:rPr lang="en-ID" sz="2200" b="1" dirty="0" err="1"/>
                  <a:t>biasa</a:t>
                </a:r>
                <a:endParaRPr lang="en-ID" sz="2200" b="1" dirty="0"/>
              </a:p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sz="2200" dirty="0" err="1"/>
                  <a:t>Bilangan</a:t>
                </a:r>
                <a:r>
                  <a:rPr lang="en-ID" sz="2200" dirty="0"/>
                  <a:t> </a:t>
                </a:r>
                <a:r>
                  <a:rPr lang="en-ID" sz="2200" dirty="0" err="1"/>
                  <a:t>pecahan</a:t>
                </a:r>
                <a:r>
                  <a:rPr lang="en-ID" sz="2200" dirty="0"/>
                  <a:t> </a:t>
                </a:r>
                <a:r>
                  <a:rPr lang="en-ID" sz="2200" dirty="0" err="1"/>
                  <a:t>dapat</a:t>
                </a:r>
                <a:r>
                  <a:rPr lang="en-ID" sz="2200" dirty="0"/>
                  <a:t> </a:t>
                </a:r>
                <a:r>
                  <a:rPr lang="en-ID" sz="2200" dirty="0" err="1"/>
                  <a:t>dinyatakan</a:t>
                </a:r>
                <a:r>
                  <a:rPr lang="en-ID" sz="2200" dirty="0"/>
                  <a:t> </a:t>
                </a:r>
                <a:r>
                  <a:rPr lang="en-ID" sz="2200" dirty="0" err="1"/>
                  <a:t>dalam</a:t>
                </a:r>
                <a:r>
                  <a:rPr lang="en-ID" sz="2200" dirty="0"/>
                  <a:t> </a:t>
                </a:r>
                <a:r>
                  <a:rPr lang="en-ID" sz="2200" dirty="0" err="1"/>
                  <a:t>bentuk</a:t>
                </a:r>
                <a:r>
                  <a:rPr lang="en-ID" sz="2200" dirty="0"/>
                  <a:t> </a:t>
                </a:r>
                <a:r>
                  <a:rPr lang="en-ID" sz="2200" dirty="0" err="1"/>
                  <a:t>pecahan</a:t>
                </a:r>
                <a:r>
                  <a:rPr lang="en-ID" sz="2200" dirty="0"/>
                  <a:t> </a:t>
                </a:r>
                <a:r>
                  <a:rPr lang="en-ID" sz="2200" dirty="0" err="1"/>
                  <a:t>biasa</a:t>
                </a:r>
                <a:r>
                  <a:rPr lang="en-ID" sz="22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  <m:r>
                      <a:rPr lang="en-US" sz="2200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ID" sz="2200" b="1" dirty="0"/>
                  <a:t> </a:t>
                </a:r>
                <a:r>
                  <a:rPr lang="en-ID" sz="2200" dirty="0" err="1"/>
                  <a:t>Pecahan</a:t>
                </a:r>
                <a:r>
                  <a:rPr lang="en-ID" sz="2200" dirty="0"/>
                  <a:t> </a:t>
                </a:r>
                <a:r>
                  <a:rPr lang="en-ID" sz="2200" dirty="0" err="1"/>
                  <a:t>biasa</a:t>
                </a:r>
                <a:r>
                  <a:rPr lang="en-ID" sz="2200" dirty="0"/>
                  <a:t> </a:t>
                </a:r>
                <a:r>
                  <a:rPr lang="en-ID" sz="2200" dirty="0" err="1"/>
                  <a:t>dibagi</a:t>
                </a:r>
                <a:r>
                  <a:rPr lang="en-ID" sz="2200" dirty="0"/>
                  <a:t> </a:t>
                </a:r>
                <a:r>
                  <a:rPr lang="en-ID" sz="2200" dirty="0" err="1"/>
                  <a:t>menjadi</a:t>
                </a:r>
                <a:r>
                  <a:rPr lang="en-ID" sz="2200" dirty="0"/>
                  <a:t> dua </a:t>
                </a:r>
                <a:r>
                  <a:rPr lang="en-ID" sz="2200" dirty="0" err="1"/>
                  <a:t>yaitu</a:t>
                </a:r>
                <a:r>
                  <a:rPr lang="en-ID" sz="2200" dirty="0"/>
                  <a:t>:</a:t>
                </a:r>
              </a:p>
              <a:p>
                <a:pPr marL="457200" marR="0" lvl="0" indent="-45720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AutoNum type="arabicParenR"/>
                  <a:tabLst/>
                  <a:defRPr/>
                </a:pPr>
                <a:r>
                  <a:rPr lang="en-ID" sz="2200" dirty="0" err="1"/>
                  <a:t>Pecahan</a:t>
                </a:r>
                <a:r>
                  <a:rPr lang="en-ID" sz="2200" dirty="0"/>
                  <a:t> </a:t>
                </a:r>
                <a:r>
                  <a:rPr lang="en-ID" sz="2200" dirty="0" err="1"/>
                  <a:t>murni</a:t>
                </a:r>
                <a:r>
                  <a:rPr lang="en-ID" sz="2200" dirty="0"/>
                  <a:t> </a:t>
                </a:r>
                <a:r>
                  <a:rPr lang="en-ID" sz="2200" dirty="0" err="1"/>
                  <a:t>adalah</a:t>
                </a:r>
                <a:r>
                  <a:rPr lang="en-ID" sz="2200" dirty="0"/>
                  <a:t> </a:t>
                </a:r>
                <a:r>
                  <a:rPr lang="en-ID" sz="2200" dirty="0" err="1"/>
                  <a:t>bilangan</a:t>
                </a:r>
                <a:r>
                  <a:rPr lang="en-ID" sz="2200" dirty="0"/>
                  <a:t> </a:t>
                </a:r>
                <a:r>
                  <a:rPr lang="en-ID" sz="2200" dirty="0" err="1"/>
                  <a:t>pecahan</a:t>
                </a:r>
                <a:r>
                  <a:rPr lang="en-ID" sz="2200" dirty="0"/>
                  <a:t> </a:t>
                </a:r>
                <a:r>
                  <a:rPr lang="en-ID" sz="2200" dirty="0" err="1"/>
                  <a:t>dengan</a:t>
                </a:r>
                <a:r>
                  <a:rPr lang="en-ID" sz="2200" dirty="0"/>
                  <a:t> </a:t>
                </a:r>
                <a:r>
                  <a:rPr lang="en-ID" sz="2200" dirty="0" err="1"/>
                  <a:t>pembilang</a:t>
                </a:r>
                <a:r>
                  <a:rPr lang="en-ID" sz="2200" dirty="0"/>
                  <a:t> </a:t>
                </a:r>
                <a:r>
                  <a:rPr lang="en-ID" sz="2200" dirty="0" err="1"/>
                  <a:t>lebih</a:t>
                </a:r>
                <a:r>
                  <a:rPr lang="en-ID" sz="2200" dirty="0"/>
                  <a:t> </a:t>
                </a:r>
                <a:r>
                  <a:rPr lang="en-ID" sz="2200" dirty="0" err="1"/>
                  <a:t>kecil</a:t>
                </a:r>
                <a:r>
                  <a:rPr lang="en-ID" sz="2200" dirty="0"/>
                  <a:t> </a:t>
                </a:r>
                <a:r>
                  <a:rPr lang="en-ID" sz="2200" dirty="0" err="1"/>
                  <a:t>daripada</a:t>
                </a:r>
                <a:r>
                  <a:rPr lang="en-ID" sz="2200" dirty="0"/>
                  <a:t> </a:t>
                </a:r>
                <a:r>
                  <a:rPr lang="en-ID" sz="2200" dirty="0" err="1"/>
                  <a:t>penyebut</a:t>
                </a:r>
                <a:r>
                  <a:rPr lang="en-ID" sz="2200" dirty="0"/>
                  <a:t>.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200" b="1" dirty="0" err="1"/>
                  <a:t>Contoh</a:t>
                </a:r>
                <a:r>
                  <a:rPr lang="en-ID" sz="2200" b="1" dirty="0"/>
                  <a:t>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ID" sz="22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ID" sz="22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13</m:t>
                        </m:r>
                      </m:num>
                      <m:den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ID" sz="2200" dirty="0"/>
                  <a:t>.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200" dirty="0"/>
                  <a:t>2)    </a:t>
                </a:r>
                <a:r>
                  <a:rPr lang="en-ID" sz="2200" dirty="0" err="1"/>
                  <a:t>Pecahan</a:t>
                </a:r>
                <a:r>
                  <a:rPr lang="en-ID" sz="2200" dirty="0"/>
                  <a:t> </a:t>
                </a:r>
                <a:r>
                  <a:rPr lang="en-ID" sz="2200" dirty="0" err="1"/>
                  <a:t>tidak</a:t>
                </a:r>
                <a:r>
                  <a:rPr lang="en-ID" sz="2200" dirty="0"/>
                  <a:t> </a:t>
                </a:r>
                <a:r>
                  <a:rPr lang="en-ID" sz="2200" dirty="0" err="1"/>
                  <a:t>murni</a:t>
                </a:r>
                <a:r>
                  <a:rPr lang="en-ID" sz="2200" dirty="0"/>
                  <a:t> </a:t>
                </a:r>
                <a:r>
                  <a:rPr lang="en-ID" sz="2200" dirty="0" err="1"/>
                  <a:t>adalah</a:t>
                </a:r>
                <a:r>
                  <a:rPr lang="en-ID" sz="2200" dirty="0"/>
                  <a:t> </a:t>
                </a:r>
                <a:r>
                  <a:rPr lang="en-ID" sz="2200" dirty="0" err="1"/>
                  <a:t>bilangan</a:t>
                </a:r>
                <a:r>
                  <a:rPr lang="en-ID" sz="2200" dirty="0"/>
                  <a:t> </a:t>
                </a:r>
                <a:r>
                  <a:rPr lang="en-ID" sz="2200" dirty="0" err="1"/>
                  <a:t>pecahan</a:t>
                </a:r>
                <a:r>
                  <a:rPr lang="en-ID" sz="2200" dirty="0"/>
                  <a:t> </a:t>
                </a:r>
                <a:r>
                  <a:rPr lang="en-ID" sz="2200" dirty="0" err="1"/>
                  <a:t>dengan</a:t>
                </a:r>
                <a:r>
                  <a:rPr lang="en-ID" sz="2200" dirty="0"/>
                  <a:t> </a:t>
                </a:r>
                <a:r>
                  <a:rPr lang="en-ID" sz="2200" dirty="0" err="1"/>
                  <a:t>pembilang</a:t>
                </a:r>
                <a:r>
                  <a:rPr lang="en-ID" sz="2200" dirty="0"/>
                  <a:t> </a:t>
                </a:r>
                <a:r>
                  <a:rPr lang="en-ID" sz="2200" dirty="0" err="1"/>
                  <a:t>lebih</a:t>
                </a:r>
                <a:r>
                  <a:rPr lang="en-ID" sz="2200" dirty="0"/>
                  <a:t> </a:t>
                </a:r>
                <a:r>
                  <a:rPr lang="en-ID" sz="2200" dirty="0" err="1"/>
                  <a:t>besar</a:t>
                </a:r>
                <a:r>
                  <a:rPr lang="en-ID" sz="2200" dirty="0"/>
                  <a:t> </a:t>
                </a:r>
                <a:r>
                  <a:rPr lang="en-ID" sz="2200" dirty="0" err="1"/>
                  <a:t>daripada</a:t>
                </a:r>
                <a:r>
                  <a:rPr lang="en-ID" sz="2200" dirty="0"/>
                  <a:t> </a:t>
                </a:r>
                <a:r>
                  <a:rPr lang="en-ID" sz="2200" dirty="0" err="1"/>
                  <a:t>penyebut</a:t>
                </a:r>
                <a:r>
                  <a:rPr lang="en-ID" sz="2200" dirty="0"/>
                  <a:t>.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200" b="1" dirty="0" err="1"/>
                  <a:t>Contoh</a:t>
                </a:r>
                <a:r>
                  <a:rPr lang="en-ID" sz="2200" b="1" dirty="0"/>
                  <a:t>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ID" sz="22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17</m:t>
                        </m:r>
                      </m:num>
                      <m:den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ID" sz="22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34</m:t>
                        </m:r>
                      </m:num>
                      <m:den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ID" sz="2200" dirty="0"/>
                  <a:t> dan </a:t>
                </a:r>
                <a:r>
                  <a:rPr lang="en-ID" sz="2200" dirty="0" err="1"/>
                  <a:t>seterusnya</a:t>
                </a:r>
                <a:r>
                  <a:rPr lang="en-ID" sz="2200" dirty="0"/>
                  <a:t>.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881" y="1350067"/>
                <a:ext cx="11643807" cy="4185826"/>
              </a:xfrm>
              <a:prstGeom prst="rect">
                <a:avLst/>
              </a:prstGeom>
              <a:blipFill>
                <a:blip r:embed="rId2"/>
                <a:stretch>
                  <a:fillRect l="-733" r="-681" b="-437"/>
                </a:stretch>
              </a:blipFill>
            </p:spPr>
            <p:txBody>
              <a:bodyPr/>
              <a:lstStyle/>
              <a:p>
                <a:r>
                  <a:rPr lang="en-ID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1" y="259886"/>
            <a:ext cx="4935419" cy="10901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EAB025C-BF81-45A5-979D-4FE31D6C0098}"/>
              </a:ext>
            </a:extLst>
          </p:cNvPr>
          <p:cNvSpPr txBox="1"/>
          <p:nvPr/>
        </p:nvSpPr>
        <p:spPr>
          <a:xfrm>
            <a:off x="416050" y="664534"/>
            <a:ext cx="7867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2.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Menyatakan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Bilangan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Pecahan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610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4A06E939-57C8-5D18-35BA-CF8BA8F7E380}"/>
                  </a:ext>
                </a:extLst>
              </p:cNvPr>
              <p:cNvSpPr txBox="1"/>
              <p:nvPr/>
            </p:nvSpPr>
            <p:spPr>
              <a:xfrm>
                <a:off x="182880" y="192916"/>
                <a:ext cx="11361420" cy="61225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sz="2400" b="1" dirty="0"/>
                  <a:t>b.   </a:t>
                </a:r>
                <a:r>
                  <a:rPr lang="en-ID" sz="2400" b="1" dirty="0" err="1"/>
                  <a:t>Pecahan</a:t>
                </a:r>
                <a:r>
                  <a:rPr lang="en-ID" sz="2400" b="1" dirty="0"/>
                  <a:t> </a:t>
                </a:r>
                <a:r>
                  <a:rPr lang="en-ID" sz="2400" b="1" dirty="0" err="1"/>
                  <a:t>Campuran</a:t>
                </a:r>
                <a:endParaRPr lang="en-ID" sz="2400" b="1" dirty="0"/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campuran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adalah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bilangan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yang </a:t>
                </a:r>
                <a:r>
                  <a:rPr lang="en-ID" sz="2400" dirty="0" err="1"/>
                  <a:t>merupakan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gabungan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dari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bilangan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bulat</a:t>
                </a:r>
                <a:r>
                  <a:rPr lang="en-ID" sz="2400" dirty="0"/>
                  <a:t> dan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.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b="1" dirty="0" err="1"/>
                  <a:t>Contoh</a:t>
                </a:r>
                <a:r>
                  <a:rPr lang="en-ID" sz="2400" b="1" dirty="0"/>
                  <a:t> :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  <m:f>
                        <m:fPr>
                          <m:ctrlPr>
                            <a:rPr lang="en-ID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,3</m:t>
                      </m:r>
                      <m:f>
                        <m:fPr>
                          <m:ctrlPr>
                            <a:rPr lang="en-ID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26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,5</m:t>
                      </m:r>
                      <m:f>
                        <m:fPr>
                          <m:ctrlPr>
                            <a:rPr lang="en-ID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ID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17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ID" sz="2000" dirty="0"/>
              </a:p>
              <a:p>
                <a:pPr marL="457200" marR="0" lvl="0" indent="-45720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AutoNum type="alphaLcPeriod" startAt="3"/>
                  <a:tabLst/>
                  <a:defRPr/>
                </a:pPr>
                <a:r>
                  <a:rPr lang="en-ID" sz="2400" b="1" dirty="0" err="1"/>
                  <a:t>Persen</a:t>
                </a:r>
                <a:endParaRPr lang="en-ID" sz="2400" b="1" dirty="0"/>
              </a:p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sz="2400" dirty="0" err="1"/>
                  <a:t>Bilangan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dapat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dinyatakan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dalan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bentuk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persen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atau</a:t>
                </a:r>
                <a:r>
                  <a:rPr lang="en-ID" sz="2400" dirty="0"/>
                  <a:t> </a:t>
                </a:r>
                <a:r>
                  <a:rPr lang="en-ID" sz="2400" dirty="0" err="1"/>
                  <a:t>sebaliknya</a:t>
                </a:r>
                <a:r>
                  <a:rPr lang="en-ID" sz="2400" dirty="0"/>
                  <a:t>. </a:t>
                </a:r>
                <a:r>
                  <a:rPr lang="en-ID" sz="2400" dirty="0" err="1"/>
                  <a:t>Persen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adalah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pecahan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berpenyebut</a:t>
                </a:r>
                <a:r>
                  <a:rPr lang="en-ID" sz="2400" dirty="0"/>
                  <a:t> 100. </a:t>
                </a:r>
              </a:p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sz="2400" b="1" dirty="0" err="1"/>
                  <a:t>Contoh</a:t>
                </a:r>
                <a:r>
                  <a:rPr lang="en-ID" sz="2400" b="1" dirty="0"/>
                  <a:t> : </a:t>
                </a:r>
              </a:p>
              <a:p>
                <a:pPr lvl="0" algn="ctr">
                  <a:lnSpc>
                    <a:spcPct val="150000"/>
                  </a:lnSpc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ID" sz="20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ID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100%=40%</m:t>
                    </m:r>
                  </m:oMath>
                </a14:m>
                <a:r>
                  <a:rPr lang="en-ID" sz="2000" dirty="0"/>
                  <a:t> </a:t>
                </a:r>
                <a:r>
                  <a:rPr lang="en-ID" dirty="0"/>
                  <a:t>(</a:t>
                </a:r>
                <a:r>
                  <a:rPr lang="en-ID" dirty="0" err="1"/>
                  <a:t>untuk</a:t>
                </a:r>
                <a:r>
                  <a:rPr lang="en-ID" dirty="0"/>
                  <a:t> </a:t>
                </a:r>
                <a:r>
                  <a:rPr lang="en-ID" dirty="0" err="1"/>
                  <a:t>mengubah</a:t>
                </a:r>
                <a:r>
                  <a:rPr lang="en-ID" dirty="0"/>
                  <a:t> </a:t>
                </a:r>
                <a:r>
                  <a:rPr lang="en-ID" dirty="0" err="1"/>
                  <a:t>pecahan</a:t>
                </a:r>
                <a:r>
                  <a:rPr lang="en-ID" dirty="0"/>
                  <a:t> </a:t>
                </a:r>
                <a:r>
                  <a:rPr lang="en-ID" dirty="0" err="1"/>
                  <a:t>biasa</a:t>
                </a:r>
                <a:r>
                  <a:rPr lang="en-ID" dirty="0"/>
                  <a:t> </a:t>
                </a:r>
                <a:r>
                  <a:rPr lang="en-ID" dirty="0" err="1"/>
                  <a:t>ke</a:t>
                </a:r>
                <a:r>
                  <a:rPr lang="en-ID" dirty="0"/>
                  <a:t> </a:t>
                </a:r>
                <a:r>
                  <a:rPr lang="en-ID" dirty="0" err="1"/>
                  <a:t>dalam</a:t>
                </a:r>
                <a:r>
                  <a:rPr lang="en-ID" dirty="0"/>
                  <a:t> %, </a:t>
                </a:r>
                <a:r>
                  <a:rPr lang="en-ID" dirty="0" err="1"/>
                  <a:t>dikalikan</a:t>
                </a:r>
                <a:r>
                  <a:rPr lang="en-ID" dirty="0"/>
                  <a:t> 100%).</a:t>
                </a:r>
                <a:endParaRPr lang="en-ID" sz="22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A06E939-57C8-5D18-35BA-CF8BA8F7E3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" y="192916"/>
                <a:ext cx="11361420" cy="6122510"/>
              </a:xfrm>
              <a:prstGeom prst="rect">
                <a:avLst/>
              </a:prstGeom>
              <a:blipFill>
                <a:blip r:embed="rId2"/>
                <a:stretch>
                  <a:fillRect l="-858" r="-8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641479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4A06E939-57C8-5D18-35BA-CF8BA8F7E380}"/>
                  </a:ext>
                </a:extLst>
              </p:cNvPr>
              <p:cNvSpPr txBox="1"/>
              <p:nvPr/>
            </p:nvSpPr>
            <p:spPr>
              <a:xfrm>
                <a:off x="233750" y="451996"/>
                <a:ext cx="11410057" cy="41192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ID" sz="2400" b="1" dirty="0"/>
                  <a:t>d.   </a:t>
                </a:r>
                <a:r>
                  <a:rPr lang="en-ID" sz="2400" b="1" dirty="0" err="1"/>
                  <a:t>Pecahan</a:t>
                </a:r>
                <a:r>
                  <a:rPr lang="en-ID" sz="2400" b="1" dirty="0"/>
                  <a:t> </a:t>
                </a:r>
                <a:r>
                  <a:rPr lang="en-ID" sz="2400" b="1" dirty="0" err="1"/>
                  <a:t>Desimal</a:t>
                </a:r>
                <a:endParaRPr lang="en-ID" sz="2400" b="1" dirty="0"/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ID" sz="2400" dirty="0" err="1"/>
                  <a:t>Desimal</a:t>
                </a:r>
                <a:r>
                  <a:rPr lang="en-ID" sz="2400" dirty="0"/>
                  <a:t> </a:t>
                </a:r>
                <a:r>
                  <a:rPr lang="en-ID" sz="2400" dirty="0" err="1"/>
                  <a:t>adalah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bilangan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berpenyebut</a:t>
                </a:r>
                <a:r>
                  <a:rPr lang="en-ID" sz="2400" dirty="0"/>
                  <a:t> 10, 100, 1.000, dan </a:t>
                </a:r>
                <a:r>
                  <a:rPr lang="en-ID" sz="2400" dirty="0" err="1"/>
                  <a:t>seterusnya</a:t>
                </a:r>
                <a:r>
                  <a:rPr lang="en-ID" sz="2400" dirty="0"/>
                  <a:t>. </a:t>
                </a:r>
                <a:r>
                  <a:rPr lang="en-ID" sz="2400" dirty="0" err="1"/>
                  <a:t>Desimal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ditulis</a:t>
                </a:r>
                <a:r>
                  <a:rPr lang="en-ID" sz="2400" dirty="0"/>
                  <a:t> </a:t>
                </a:r>
                <a:r>
                  <a:rPr lang="en-ID" sz="2400" dirty="0" err="1"/>
                  <a:t>dengan</a:t>
                </a:r>
                <a:r>
                  <a:rPr lang="en-ID" sz="2400" dirty="0"/>
                  <a:t> </a:t>
                </a:r>
                <a:r>
                  <a:rPr lang="en-ID" sz="2400" dirty="0" err="1"/>
                  <a:t>tanda</a:t>
                </a:r>
                <a:r>
                  <a:rPr lang="en-ID" sz="2400" dirty="0"/>
                  <a:t> </a:t>
                </a:r>
                <a:r>
                  <a:rPr lang="en-ID" sz="2400" dirty="0" err="1"/>
                  <a:t>koma</a:t>
                </a:r>
                <a:r>
                  <a:rPr lang="en-ID" sz="2400" dirty="0"/>
                  <a:t>. 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endParaRPr lang="en-ID" sz="2400" dirty="0"/>
              </a:p>
              <a:p>
                <a:pPr lvl="0" algn="just">
                  <a:lnSpc>
                    <a:spcPct val="150000"/>
                  </a:lnSpc>
                  <a:defRPr/>
                </a:pPr>
                <a:endParaRPr lang="en-ID" sz="2400" dirty="0"/>
              </a:p>
              <a:p>
                <a:pPr lvl="0" algn="just">
                  <a:lnSpc>
                    <a:spcPct val="150000"/>
                  </a:lnSpc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ID" sz="20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ID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=0,6</m:t>
                    </m:r>
                  </m:oMath>
                </a14:m>
                <a:r>
                  <a:rPr lang="en-ID" sz="2000" dirty="0"/>
                  <a:t> </a:t>
                </a:r>
                <a:r>
                  <a:rPr lang="en-ID" sz="2400" dirty="0"/>
                  <a:t>(</a:t>
                </a:r>
                <a:r>
                  <a:rPr lang="en-ID" dirty="0" err="1"/>
                  <a:t>dikalikan</a:t>
                </a:r>
                <a:r>
                  <a:rPr lang="en-ID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ID" dirty="0"/>
                  <a:t> agar </a:t>
                </a:r>
                <a:r>
                  <a:rPr lang="en-ID" dirty="0" err="1"/>
                  <a:t>nilainya</a:t>
                </a:r>
                <a:r>
                  <a:rPr lang="en-ID" dirty="0"/>
                  <a:t> </a:t>
                </a:r>
                <a:r>
                  <a:rPr lang="en-ID" dirty="0" err="1"/>
                  <a:t>tetap</a:t>
                </a:r>
                <a:r>
                  <a:rPr lang="en-ID" dirty="0"/>
                  <a:t> dan </a:t>
                </a:r>
                <a:r>
                  <a:rPr lang="en-ID" dirty="0" err="1"/>
                  <a:t>penyebutnya</a:t>
                </a:r>
                <a:r>
                  <a:rPr lang="en-ID" dirty="0"/>
                  <a:t> </a:t>
                </a:r>
                <a:r>
                  <a:rPr lang="en-ID" dirty="0" err="1"/>
                  <a:t>bilangan</a:t>
                </a:r>
                <a:r>
                  <a:rPr lang="en-ID" dirty="0"/>
                  <a:t> </a:t>
                </a:r>
                <a:r>
                  <a:rPr lang="en-ID" dirty="0" err="1"/>
                  <a:t>kelipatan</a:t>
                </a:r>
                <a:r>
                  <a:rPr lang="en-ID" dirty="0"/>
                  <a:t> 10</a:t>
                </a:r>
                <a:r>
                  <a:rPr lang="en-ID" sz="2400" dirty="0"/>
                  <a:t>).</a:t>
                </a:r>
              </a:p>
              <a:p>
                <a:pPr algn="just">
                  <a:lnSpc>
                    <a:spcPct val="150000"/>
                  </a:lnSpc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ID" sz="20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den>
                    </m:f>
                    <m:r>
                      <a:rPr lang="en-ID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72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=0,72</m:t>
                    </m:r>
                  </m:oMath>
                </a14:m>
                <a:r>
                  <a:rPr lang="en-ID" sz="2000" dirty="0"/>
                  <a:t> (</a:t>
                </a:r>
                <a:r>
                  <a:rPr lang="en-ID" sz="2000" dirty="0" err="1"/>
                  <a:t>dikalikan</a:t>
                </a:r>
                <a:r>
                  <a:rPr lang="en-ID" sz="20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D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ID" sz="2000" dirty="0"/>
                  <a:t> agar </a:t>
                </a:r>
                <a:r>
                  <a:rPr lang="en-ID" sz="2000" dirty="0" err="1"/>
                  <a:t>nilainya</a:t>
                </a:r>
                <a:r>
                  <a:rPr lang="en-ID" sz="2000" dirty="0"/>
                  <a:t> </a:t>
                </a:r>
                <a:r>
                  <a:rPr lang="en-ID" sz="2000" dirty="0" err="1"/>
                  <a:t>tetap</a:t>
                </a:r>
                <a:r>
                  <a:rPr lang="en-ID" sz="2000" dirty="0"/>
                  <a:t> dan </a:t>
                </a:r>
                <a:r>
                  <a:rPr lang="en-ID" sz="2000" dirty="0" err="1"/>
                  <a:t>penyebutnya</a:t>
                </a:r>
                <a:r>
                  <a:rPr lang="en-ID" sz="2000" dirty="0"/>
                  <a:t> </a:t>
                </a:r>
                <a:r>
                  <a:rPr lang="en-ID" sz="2000" dirty="0" err="1"/>
                  <a:t>bilangan</a:t>
                </a:r>
                <a:r>
                  <a:rPr lang="en-ID" sz="2000" dirty="0"/>
                  <a:t> </a:t>
                </a:r>
                <a:r>
                  <a:rPr lang="en-ID" sz="2000" dirty="0" err="1"/>
                  <a:t>kelipatan</a:t>
                </a:r>
                <a:r>
                  <a:rPr lang="en-ID" sz="2000" dirty="0"/>
                  <a:t> 10).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A06E939-57C8-5D18-35BA-CF8BA8F7E3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750" y="451996"/>
                <a:ext cx="11410057" cy="4119205"/>
              </a:xfrm>
              <a:prstGeom prst="rect">
                <a:avLst/>
              </a:prstGeom>
              <a:blipFill>
                <a:blip r:embed="rId2"/>
                <a:stretch>
                  <a:fillRect l="-801" r="-855" b="-1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C4B00837-F8AB-F8DB-B3E0-FD886CC5A97B}"/>
              </a:ext>
            </a:extLst>
          </p:cNvPr>
          <p:cNvGrpSpPr/>
          <p:nvPr/>
        </p:nvGrpSpPr>
        <p:grpSpPr>
          <a:xfrm>
            <a:off x="233750" y="2286000"/>
            <a:ext cx="1374070" cy="811821"/>
            <a:chOff x="740334" y="3161694"/>
            <a:chExt cx="1404887" cy="88064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402D3784-6C43-6837-AC71-96DB75E20B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161694"/>
              <a:ext cx="1404887" cy="880643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0E8C2F0E-7D16-CA94-DFF7-CAF391150A1F}"/>
                </a:ext>
              </a:extLst>
            </p:cNvPr>
            <p:cNvSpPr txBox="1"/>
            <p:nvPr/>
          </p:nvSpPr>
          <p:spPr>
            <a:xfrm>
              <a:off x="866088" y="3371182"/>
              <a:ext cx="1279133" cy="5008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1415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4763</TotalTime>
  <Words>3364</Words>
  <Application>Microsoft Office PowerPoint</Application>
  <PresentationFormat>Custom</PresentationFormat>
  <Paragraphs>334</Paragraphs>
  <Slides>42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42</vt:i4>
      </vt:variant>
    </vt:vector>
  </HeadingPairs>
  <TitlesOfParts>
    <vt:vector size="44" baseType="lpstr"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Rofi Febri</dc:creator>
  <cp:lastModifiedBy>Taryo</cp:lastModifiedBy>
  <cp:revision>145</cp:revision>
  <dcterms:created xsi:type="dcterms:W3CDTF">2023-04-03T14:29:26Z</dcterms:created>
  <dcterms:modified xsi:type="dcterms:W3CDTF">2023-05-24T08:06:54Z</dcterms:modified>
</cp:coreProperties>
</file>